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 id="2147483677" r:id="rId3"/>
  </p:sldMasterIdLst>
  <p:notesMasterIdLst>
    <p:notesMasterId r:id="rId46"/>
  </p:notesMasterIdLst>
  <p:sldIdLst>
    <p:sldId id="257" r:id="rId4"/>
    <p:sldId id="356" r:id="rId5"/>
    <p:sldId id="341" r:id="rId6"/>
    <p:sldId id="263" r:id="rId7"/>
    <p:sldId id="323" r:id="rId8"/>
    <p:sldId id="345" r:id="rId9"/>
    <p:sldId id="335" r:id="rId10"/>
    <p:sldId id="334" r:id="rId11"/>
    <p:sldId id="268" r:id="rId12"/>
    <p:sldId id="312" r:id="rId13"/>
    <p:sldId id="355" r:id="rId14"/>
    <p:sldId id="278" r:id="rId15"/>
    <p:sldId id="279" r:id="rId16"/>
    <p:sldId id="281" r:id="rId17"/>
    <p:sldId id="286" r:id="rId18"/>
    <p:sldId id="287" r:id="rId19"/>
    <p:sldId id="327" r:id="rId20"/>
    <p:sldId id="291" r:id="rId21"/>
    <p:sldId id="292" r:id="rId22"/>
    <p:sldId id="358" r:id="rId23"/>
    <p:sldId id="313" r:id="rId24"/>
    <p:sldId id="309" r:id="rId25"/>
    <p:sldId id="305" r:id="rId26"/>
    <p:sldId id="304" r:id="rId27"/>
    <p:sldId id="316" r:id="rId28"/>
    <p:sldId id="353" r:id="rId29"/>
    <p:sldId id="354" r:id="rId30"/>
    <p:sldId id="319" r:id="rId31"/>
    <p:sldId id="318" r:id="rId32"/>
    <p:sldId id="320" r:id="rId33"/>
    <p:sldId id="326" r:id="rId34"/>
    <p:sldId id="330" r:id="rId35"/>
    <p:sldId id="346" r:id="rId36"/>
    <p:sldId id="331" r:id="rId37"/>
    <p:sldId id="347" r:id="rId38"/>
    <p:sldId id="321" r:id="rId39"/>
    <p:sldId id="348" r:id="rId40"/>
    <p:sldId id="325" r:id="rId41"/>
    <p:sldId id="339" r:id="rId42"/>
    <p:sldId id="340" r:id="rId43"/>
    <p:sldId id="332" r:id="rId44"/>
    <p:sldId id="30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92" autoAdjust="0"/>
    <p:restoredTop sz="78219" autoAdjust="0"/>
  </p:normalViewPr>
  <p:slideViewPr>
    <p:cSldViewPr snapToGrid="0">
      <p:cViewPr>
        <p:scale>
          <a:sx n="76" d="100"/>
          <a:sy n="76" d="100"/>
        </p:scale>
        <p:origin x="401" y="7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2.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391F9-DDBD-42BB-8A87-6C3B26AFF76E}" type="datetimeFigureOut">
              <a:rPr lang="en-US" smtClean="0"/>
              <a:t>4/6/2017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707904-E97E-4E4E-94CD-0F6FE0B920EB}" type="slidenum">
              <a:rPr lang="en-US" smtClean="0"/>
              <a:t>‹#›</a:t>
            </a:fld>
            <a:endParaRPr lang="en-US"/>
          </a:p>
        </p:txBody>
      </p:sp>
    </p:spTree>
    <p:extLst>
      <p:ext uri="{BB962C8B-B14F-4D97-AF65-F5344CB8AC3E}">
        <p14:creationId xmlns:p14="http://schemas.microsoft.com/office/powerpoint/2010/main" val="223792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07904-E97E-4E4E-94CD-0F6FE0B920EB}" type="slidenum">
              <a:rPr lang="en-US" smtClean="0"/>
              <a:t>1</a:t>
            </a:fld>
            <a:endParaRPr lang="en-US"/>
          </a:p>
        </p:txBody>
      </p:sp>
    </p:spTree>
    <p:extLst>
      <p:ext uri="{BB962C8B-B14F-4D97-AF65-F5344CB8AC3E}">
        <p14:creationId xmlns:p14="http://schemas.microsoft.com/office/powerpoint/2010/main" val="2090162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4/6/2017 3:03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86306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Whatnottowatch.azurewebsites.net</a:t>
            </a:r>
            <a:r>
              <a:rPr lang="en-US" baseline="0" dirty="0"/>
              <a:t>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4/6/2017 3:03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68967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4/6/2017 3:03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13339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4/6/2017 3:03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32142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6828C3-49AD-4602-8940-845E625761CF}"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4/6/2017 3:04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Footer Placeholder 6"/>
          <p:cNvSpPr>
            <a:spLocks noGrp="1"/>
          </p:cNvSpPr>
          <p:nvPr>
            <p:ph type="ftr" sz="quarter" idx="16"/>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4859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Luis.ai </a:t>
            </a:r>
          </a:p>
        </p:txBody>
      </p:sp>
      <p:sp>
        <p:nvSpPr>
          <p:cNvPr id="4" name="Slide Number Placeholder 3"/>
          <p:cNvSpPr>
            <a:spLocks noGrp="1"/>
          </p:cNvSpPr>
          <p:nvPr>
            <p:ph type="sldNum" sz="quarter" idx="10"/>
          </p:nvPr>
        </p:nvSpPr>
        <p:spPr/>
        <p:txBody>
          <a:bodyPr/>
          <a:lstStyle/>
          <a:p>
            <a:fld id="{CA707904-E97E-4E4E-94CD-0F6FE0B920EB}" type="slidenum">
              <a:rPr lang="en-US" smtClean="0"/>
              <a:t>21</a:t>
            </a:fld>
            <a:endParaRPr lang="en-US"/>
          </a:p>
        </p:txBody>
      </p:sp>
    </p:spTree>
    <p:extLst>
      <p:ext uri="{BB962C8B-B14F-4D97-AF65-F5344CB8AC3E}">
        <p14:creationId xmlns:p14="http://schemas.microsoft.com/office/powerpoint/2010/main" val="3058464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465204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Murphy bot demo on skype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16125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9973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07904-E97E-4E4E-94CD-0F6FE0B920EB}" type="slidenum">
              <a:rPr lang="en-US" smtClean="0"/>
              <a:t>38</a:t>
            </a:fld>
            <a:endParaRPr lang="en-US"/>
          </a:p>
        </p:txBody>
      </p:sp>
    </p:spTree>
    <p:extLst>
      <p:ext uri="{BB962C8B-B14F-4D97-AF65-F5344CB8AC3E}">
        <p14:creationId xmlns:p14="http://schemas.microsoft.com/office/powerpoint/2010/main" val="368320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t>
            </a:r>
            <a:r>
              <a:rPr lang="en-US" baseline="0" dirty="0"/>
              <a:t> to </a:t>
            </a:r>
            <a:r>
              <a:rPr lang="en-US" dirty="0"/>
              <a:t>Microsoft.com/cognitive </a:t>
            </a:r>
            <a:r>
              <a:rPr lang="en-US" dirty="0">
                <a:sym typeface="Wingdings" panose="05000000000000000000" pitchFamily="2" charset="2"/>
              </a:rPr>
              <a:t> show Emotion API Reference</a:t>
            </a: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2186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07904-E97E-4E4E-94CD-0F6FE0B920EB}" type="slidenum">
              <a:rPr lang="en-US" smtClean="0"/>
              <a:t>39</a:t>
            </a:fld>
            <a:endParaRPr lang="en-US"/>
          </a:p>
        </p:txBody>
      </p:sp>
    </p:spTree>
    <p:extLst>
      <p:ext uri="{BB962C8B-B14F-4D97-AF65-F5344CB8AC3E}">
        <p14:creationId xmlns:p14="http://schemas.microsoft.com/office/powerpoint/2010/main" val="3656472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07904-E97E-4E4E-94CD-0F6FE0B920EB}" type="slidenum">
              <a:rPr lang="en-US" smtClean="0"/>
              <a:t>40</a:t>
            </a:fld>
            <a:endParaRPr lang="en-US"/>
          </a:p>
        </p:txBody>
      </p:sp>
    </p:spTree>
    <p:extLst>
      <p:ext uri="{BB962C8B-B14F-4D97-AF65-F5344CB8AC3E}">
        <p14:creationId xmlns:p14="http://schemas.microsoft.com/office/powerpoint/2010/main" val="1798466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4/6/2017 3:03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65634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4/6/2017 3:03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02084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4/6/2017 3:03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28097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4/6/2017 3:03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99949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https://www.mymoustache.net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4/6/2017 3:03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30658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4/6/2017 3:03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97094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4/6/2017 3:03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787133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36351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630125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4648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65487715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6005402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8432369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7073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95884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52566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42794813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37553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634243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8039439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11250430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08013560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07729048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260506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7029826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1282303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752700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9601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5462501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99085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405612987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2199279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85565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3531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184749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58888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59602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335946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1567716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160498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6800286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1428340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566056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theme" Target="../theme/theme2.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879439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68807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5.xml"/><Relationship Id="rId1" Type="http://schemas.openxmlformats.org/officeDocument/2006/relationships/slideLayout" Target="../slideLayouts/slideLayout25.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image" Target="../media/image22.tmp"/></Relationships>
</file>

<file path=ppt/slides/_rels/slide17.xml.rels><?xml version="1.0" encoding="UTF-8" standalone="yes"?>
<Relationships xmlns="http://schemas.openxmlformats.org/package/2006/relationships"><Relationship Id="rId3" Type="http://schemas.openxmlformats.org/officeDocument/2006/relationships/image" Target="../media/image22.tmp"/><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28.tmp"/><Relationship Id="rId5" Type="http://schemas.openxmlformats.org/officeDocument/2006/relationships/image" Target="../media/image13.tmp"/><Relationship Id="rId4" Type="http://schemas.openxmlformats.org/officeDocument/2006/relationships/image" Target="../media/image22.tmp"/></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hyperlink" Target="code.visualstudio.com" TargetMode="External"/><Relationship Id="rId2" Type="http://schemas.openxmlformats.org/officeDocument/2006/relationships/hyperlink" Target="nodejs.org/en/downloads" TargetMode="Externa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localhost:5000/" TargetMode="External"/><Relationship Id="rId2" Type="http://schemas.openxmlformats.org/officeDocument/2006/relationships/hyperlink" Target="Aka.ms/CogServDemo" TargetMode="Externa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hyperlink" Target="microsoft.com/cognitive" TargetMode="Externa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hyperlink" Target="mailto:Justine.Cocchi@Microsoft.com" TargetMode="Externa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5.xml"/><Relationship Id="rId1" Type="http://schemas.openxmlformats.org/officeDocument/2006/relationships/video" Target="https://www.youtube.com/embed/R2mC-NUAmMk"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4"/>
          <p:cNvSpPr/>
          <p:nvPr/>
        </p:nvSpPr>
        <p:spPr bwMode="auto">
          <a:xfrm>
            <a:off x="-19703" y="487"/>
            <a:ext cx="12211704" cy="6876025"/>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882" kern="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1016259" y="4250723"/>
            <a:ext cx="11175741" cy="1120531"/>
          </a:xfrm>
        </p:spPr>
        <p:txBody>
          <a:bodyPr/>
          <a:lstStyle/>
          <a:p>
            <a:r>
              <a:rPr lang="en-US" sz="6000" b="1" dirty="0">
                <a:solidFill>
                  <a:schemeClr val="tx1"/>
                </a:solidFill>
              </a:rPr>
              <a:t>With Cognitive Services</a:t>
            </a:r>
          </a:p>
        </p:txBody>
      </p:sp>
      <p:sp>
        <p:nvSpPr>
          <p:cNvPr id="4" name="Oval Callout 6"/>
          <p:cNvSpPr/>
          <p:nvPr/>
        </p:nvSpPr>
        <p:spPr bwMode="auto">
          <a:xfrm>
            <a:off x="3103665" y="300932"/>
            <a:ext cx="6503885" cy="2004118"/>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r>
              <a:rPr lang="en-US" sz="4400" kern="0" dirty="0">
                <a:gradFill>
                  <a:gsLst>
                    <a:gs pos="0">
                      <a:srgbClr val="404040"/>
                    </a:gs>
                    <a:gs pos="100000">
                      <a:srgbClr val="404040"/>
                    </a:gs>
                  </a:gsLst>
                  <a:lin ang="5400000" scaled="0"/>
                </a:gradFill>
                <a:ea typeface="Segoe UI" pitchFamily="34" charset="0"/>
                <a:cs typeface="Segoe UI" pitchFamily="34" charset="0"/>
              </a:rPr>
              <a:t>“Out of the Box Machine Learning”</a:t>
            </a:r>
          </a:p>
        </p:txBody>
      </p:sp>
      <p:sp>
        <p:nvSpPr>
          <p:cNvPr id="5" name="Freeform 12"/>
          <p:cNvSpPr>
            <a:spLocks noChangeAspect="1"/>
          </p:cNvSpPr>
          <p:nvPr/>
        </p:nvSpPr>
        <p:spPr bwMode="auto">
          <a:xfrm>
            <a:off x="1028973" y="1314295"/>
            <a:ext cx="2539869" cy="266706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gn="just" defTabSz="896350"/>
            <a:endParaRPr lang="en-US" sz="1765" kern="0">
              <a:solidFill>
                <a:srgbClr val="FFFFFF"/>
              </a:solidFill>
            </a:endParaRPr>
          </a:p>
        </p:txBody>
      </p:sp>
      <p:sp>
        <p:nvSpPr>
          <p:cNvPr id="6" name="Title 1"/>
          <p:cNvSpPr txBox="1">
            <a:spLocks/>
          </p:cNvSpPr>
          <p:nvPr/>
        </p:nvSpPr>
        <p:spPr>
          <a:xfrm>
            <a:off x="1016259" y="5003352"/>
            <a:ext cx="9860672" cy="112053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endParaRPr lang="en-US" sz="3529" spc="-100" dirty="0">
              <a:solidFill>
                <a:schemeClr val="bg1"/>
              </a:solidFill>
            </a:endParaRPr>
          </a:p>
        </p:txBody>
      </p:sp>
      <p:sp>
        <p:nvSpPr>
          <p:cNvPr id="7" name="Title 1"/>
          <p:cNvSpPr txBox="1">
            <a:spLocks/>
          </p:cNvSpPr>
          <p:nvPr/>
        </p:nvSpPr>
        <p:spPr>
          <a:xfrm>
            <a:off x="1016259" y="5883641"/>
            <a:ext cx="9860672" cy="68010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3200" spc="-100" dirty="0">
                <a:solidFill>
                  <a:schemeClr val="bg1"/>
                </a:solidFill>
                <a:latin typeface="Adobe Heiti Std R" panose="020B0400000000000000" pitchFamily="34" charset="-128"/>
                <a:ea typeface="Adobe Heiti Std R" panose="020B0400000000000000" pitchFamily="34" charset="-128"/>
              </a:rPr>
              <a:t>Justine </a:t>
            </a:r>
            <a:r>
              <a:rPr lang="en-US" sz="3200" spc="-100" dirty="0" err="1">
                <a:solidFill>
                  <a:schemeClr val="bg1"/>
                </a:solidFill>
                <a:latin typeface="Adobe Heiti Std R" panose="020B0400000000000000" pitchFamily="34" charset="-128"/>
                <a:ea typeface="Adobe Heiti Std R" panose="020B0400000000000000" pitchFamily="34" charset="-128"/>
              </a:rPr>
              <a:t>Cocchi</a:t>
            </a:r>
            <a:r>
              <a:rPr lang="en-US" sz="3200" spc="-100" dirty="0">
                <a:solidFill>
                  <a:schemeClr val="bg1"/>
                </a:solidFill>
                <a:latin typeface="Adobe Heiti Std R" panose="020B0400000000000000" pitchFamily="34" charset="-128"/>
                <a:ea typeface="Adobe Heiti Std R" panose="020B0400000000000000" pitchFamily="34" charset="-128"/>
              </a:rPr>
              <a:t> </a:t>
            </a:r>
          </a:p>
          <a:p>
            <a:pPr defTabSz="914367"/>
            <a:r>
              <a:rPr lang="en-US" sz="3200" spc="-100" dirty="0">
                <a:solidFill>
                  <a:schemeClr val="bg1"/>
                </a:solidFill>
                <a:latin typeface="Adobe Heiti Std R" panose="020B0400000000000000" pitchFamily="34" charset="-128"/>
                <a:ea typeface="Adobe Heiti Std R" panose="020B0400000000000000" pitchFamily="34" charset="-128"/>
              </a:rPr>
              <a:t>@</a:t>
            </a:r>
            <a:r>
              <a:rPr lang="en-US" sz="3200" spc="-100" dirty="0" err="1">
                <a:solidFill>
                  <a:schemeClr val="bg1"/>
                </a:solidFill>
                <a:latin typeface="Adobe Heiti Std R" panose="020B0400000000000000" pitchFamily="34" charset="-128"/>
                <a:ea typeface="Adobe Heiti Std R" panose="020B0400000000000000" pitchFamily="34" charset="-128"/>
              </a:rPr>
              <a:t>JustineCocchi</a:t>
            </a:r>
            <a:endParaRPr lang="en-US" sz="3200" spc="-100" dirty="0">
              <a:solidFill>
                <a:schemeClr val="bg1"/>
              </a:solidFill>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val="1986688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508050" y="247569"/>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Computer Vision - OCR</a:t>
            </a:r>
          </a:p>
        </p:txBody>
      </p:sp>
      <p:grpSp>
        <p:nvGrpSpPr>
          <p:cNvPr id="7" name="Group 6"/>
          <p:cNvGrpSpPr/>
          <p:nvPr/>
        </p:nvGrpSpPr>
        <p:grpSpPr>
          <a:xfrm>
            <a:off x="-348610" y="296183"/>
            <a:ext cx="1813082" cy="899537"/>
            <a:chOff x="-355601" y="301625"/>
            <a:chExt cx="1849438" cy="917575"/>
          </a:xfrm>
        </p:grpSpPr>
        <p:sp>
          <p:nvSpPr>
            <p:cNvPr id="11"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2" name="Picture 11"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3" name="Rectangle 2"/>
          <p:cNvSpPr/>
          <p:nvPr/>
        </p:nvSpPr>
        <p:spPr>
          <a:xfrm>
            <a:off x="8405158" y="1474380"/>
            <a:ext cx="4516616" cy="5078313"/>
          </a:xfrm>
          <a:prstGeom prst="rect">
            <a:avLst/>
          </a:prstGeom>
        </p:spPr>
        <p:txBody>
          <a:bodyPr wrap="square">
            <a:spAutoFit/>
          </a:bodyPr>
          <a:lstStyle/>
          <a:p>
            <a:pPr defTabSz="89639"/>
            <a:r>
              <a:rPr lang="en-US" sz="1200" i="1" kern="0" dirty="0">
                <a:solidFill>
                  <a:srgbClr val="404040"/>
                </a:solidFill>
                <a:cs typeface="Consolas" panose="020B0609020204030204" pitchFamily="49" charset="0"/>
              </a:rPr>
              <a:t>JSON:</a:t>
            </a:r>
          </a:p>
          <a:p>
            <a:pPr defTabSz="89639"/>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"language": "</a:t>
            </a:r>
            <a:r>
              <a:rPr kumimoji="0" lang="en-US" altLang="en-US" sz="1200" b="0" i="0" u="none" strike="noStrike" cap="none" normalizeH="0" baseline="0" dirty="0" err="1">
                <a:ln>
                  <a:noFill/>
                </a:ln>
                <a:solidFill>
                  <a:srgbClr val="333333"/>
                </a:solidFill>
                <a:effectLst/>
              </a:rPr>
              <a:t>en</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textAngle</a:t>
            </a:r>
            <a:r>
              <a:rPr kumimoji="0" lang="en-US" altLang="en-US" sz="1200" b="0" i="0" u="none" strike="noStrike" cap="none" normalizeH="0" baseline="0" dirty="0">
                <a:ln>
                  <a:noFill/>
                </a:ln>
                <a:solidFill>
                  <a:srgbClr val="333333"/>
                </a:solidFill>
                <a:effectLst/>
              </a:rPr>
              <a:t>": -1.8000000000000336,</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"orientation": "Up",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"regions": [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"137,68,261,274",</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"lines": [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"167,68,183,35", </a:t>
            </a:r>
          </a:p>
          <a:p>
            <a:pPr defTabSz="89639"/>
            <a:r>
              <a:rPr kumimoji="0" lang="en-US" altLang="en-US" sz="1200" b="0" i="0" u="none" strike="noStrike" cap="none" normalizeH="0" baseline="0" dirty="0">
                <a:ln>
                  <a:noFill/>
                </a:ln>
                <a:solidFill>
                  <a:srgbClr val="333333"/>
                </a:solidFill>
                <a:effectLst/>
              </a:rPr>
              <a:t>        "words": [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"167,75,41,28",</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"text": "OF"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"223,72,56,25",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"text": "THE"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"294,68,56,29",</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"text": “DAY"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p>
          <a:p>
            <a:pPr defTabSz="89639"/>
            <a:r>
              <a:rPr kumimoji="0" lang="en-US" altLang="en-US" sz="1200" b="0" i="0" u="none" strike="noStrike" cap="none" normalizeH="0" baseline="0" dirty="0">
                <a:ln>
                  <a:noFill/>
                </a:ln>
                <a:solidFill>
                  <a:srgbClr val="333333"/>
                </a:solidFill>
                <a:effectLst/>
              </a:rPr>
              <a:t>  };</a:t>
            </a:r>
          </a:p>
          <a:p>
            <a:pPr defTabSz="89639"/>
            <a:r>
              <a:rPr lang="en-US" sz="1200" kern="0" dirty="0">
                <a:solidFill>
                  <a:srgbClr val="404040"/>
                </a:solidFill>
                <a:cs typeface="Consolas" panose="020B0609020204030204" pitchFamily="49" charset="0"/>
              </a:rPr>
              <a:t>. . .</a:t>
            </a:r>
          </a:p>
        </p:txBody>
      </p:sp>
      <p:sp>
        <p:nvSpPr>
          <p:cNvPr id="13" name="Rectangle 12"/>
          <p:cNvSpPr/>
          <p:nvPr/>
        </p:nvSpPr>
        <p:spPr>
          <a:xfrm>
            <a:off x="8405158" y="247569"/>
            <a:ext cx="4210258" cy="1226811"/>
          </a:xfrm>
          <a:prstGeom prst="rect">
            <a:avLst/>
          </a:prstGeom>
        </p:spPr>
        <p:txBody>
          <a:bodyPr wrap="square">
            <a:spAutoFit/>
          </a:bodyPr>
          <a:lstStyle/>
          <a:p>
            <a:pPr defTabSz="89639"/>
            <a:r>
              <a:rPr lang="en-US" sz="1200" i="1" kern="0" dirty="0">
                <a:solidFill>
                  <a:srgbClr val="404040"/>
                </a:solidFill>
                <a:cs typeface="Consolas" panose="020B0609020204030204" pitchFamily="49" charset="0"/>
              </a:rPr>
              <a:t>TEXT:</a:t>
            </a:r>
          </a:p>
          <a:p>
            <a:pPr defTabSz="89639"/>
            <a:r>
              <a:rPr kumimoji="0" lang="en-US" altLang="en-US" sz="1200" b="0" i="0" u="none" strike="noStrike" cap="none" normalizeH="0" baseline="0" dirty="0">
                <a:ln>
                  <a:noFill/>
                </a:ln>
                <a:solidFill>
                  <a:srgbClr val="333333"/>
                </a:solidFill>
                <a:effectLst/>
              </a:rPr>
              <a:t>OF THE DAY </a:t>
            </a:r>
          </a:p>
          <a:p>
            <a:pPr defTabSz="89639"/>
            <a:r>
              <a:rPr kumimoji="0" lang="en-US" altLang="en-US" sz="1200" b="0" i="0" u="none" strike="noStrike" cap="none" normalizeH="0" baseline="0" dirty="0">
                <a:ln>
                  <a:noFill/>
                </a:ln>
                <a:solidFill>
                  <a:srgbClr val="333333"/>
                </a:solidFill>
                <a:effectLst/>
              </a:rPr>
              <a:t>NEW </a:t>
            </a:r>
          </a:p>
          <a:p>
            <a:pPr defTabSz="89639"/>
            <a:r>
              <a:rPr kumimoji="0" lang="en-US" altLang="en-US" sz="1200" b="0" i="0" u="none" strike="noStrike" cap="none" normalizeH="0" baseline="0" dirty="0">
                <a:ln>
                  <a:noFill/>
                </a:ln>
                <a:solidFill>
                  <a:srgbClr val="333333"/>
                </a:solidFill>
                <a:effectLst/>
              </a:rPr>
              <a:t>BACON -INGS  </a:t>
            </a:r>
          </a:p>
          <a:p>
            <a:pPr defTabSz="89639"/>
            <a:r>
              <a:rPr kumimoji="0" lang="en-US" altLang="en-US" sz="1200" b="0" i="0" u="none" strike="noStrike" cap="none" normalizeH="0" baseline="0" dirty="0">
                <a:ln>
                  <a:noFill/>
                </a:ln>
                <a:solidFill>
                  <a:srgbClr val="333333"/>
                </a:solidFill>
                <a:effectLst/>
              </a:rPr>
              <a:t>- COMES WITH BACON</a:t>
            </a:r>
            <a:r>
              <a:rPr kumimoji="0" lang="en-US" altLang="en-US" sz="1200" b="0" i="0" u="none" strike="noStrike" cap="none" normalizeH="0" baseline="0" dirty="0">
                <a:ln>
                  <a:noFill/>
                </a:ln>
                <a:solidFill>
                  <a:schemeClr val="tx1"/>
                </a:solidFill>
                <a:effectLst/>
              </a:rPr>
              <a:t> </a:t>
            </a:r>
          </a:p>
          <a:p>
            <a:pPr defTabSz="89639"/>
            <a:endParaRPr lang="en-US" sz="1372" kern="0" dirty="0">
              <a:solidFill>
                <a:srgbClr val="404040"/>
              </a:solidFill>
              <a:latin typeface="Consolas" panose="020B0609020204030204" pitchFamily="49" charset="0"/>
              <a:cs typeface="Consolas" panose="020B0609020204030204" pitchFamily="49" charset="0"/>
            </a:endParaRPr>
          </a:p>
        </p:txBody>
      </p:sp>
      <p:pic>
        <p:nvPicPr>
          <p:cNvPr id="9" name="Picture 8"/>
          <p:cNvPicPr>
            <a:picLocks noChangeAspect="1"/>
          </p:cNvPicPr>
          <p:nvPr/>
        </p:nvPicPr>
        <p:blipFill>
          <a:blip r:embed="rId4"/>
          <a:stretch>
            <a:fillRect/>
          </a:stretch>
        </p:blipFill>
        <p:spPr>
          <a:xfrm>
            <a:off x="391810" y="2131582"/>
            <a:ext cx="6408536" cy="3612655"/>
          </a:xfrm>
          <a:prstGeom prst="rect">
            <a:avLst/>
          </a:prstGeom>
        </p:spPr>
      </p:pic>
    </p:spTree>
    <p:extLst>
      <p:ext uri="{BB962C8B-B14F-4D97-AF65-F5344CB8AC3E}">
        <p14:creationId xmlns:p14="http://schemas.microsoft.com/office/powerpoint/2010/main" val="3498493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508050" y="247569"/>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Computer Vision – Analyze Image</a:t>
            </a:r>
          </a:p>
        </p:txBody>
      </p:sp>
      <p:grpSp>
        <p:nvGrpSpPr>
          <p:cNvPr id="7" name="Group 6"/>
          <p:cNvGrpSpPr/>
          <p:nvPr/>
        </p:nvGrpSpPr>
        <p:grpSpPr>
          <a:xfrm>
            <a:off x="-348610" y="296183"/>
            <a:ext cx="1813082" cy="899537"/>
            <a:chOff x="-355601" y="301625"/>
            <a:chExt cx="1849438" cy="917575"/>
          </a:xfrm>
        </p:grpSpPr>
        <p:sp>
          <p:nvSpPr>
            <p:cNvPr id="11"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2" name="Picture 11"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pic>
        <p:nvPicPr>
          <p:cNvPr id="2" name="Picture 1"/>
          <p:cNvPicPr>
            <a:picLocks noChangeAspect="1"/>
          </p:cNvPicPr>
          <p:nvPr/>
        </p:nvPicPr>
        <p:blipFill>
          <a:blip r:embed="rId4"/>
          <a:stretch>
            <a:fillRect/>
          </a:stretch>
        </p:blipFill>
        <p:spPr>
          <a:xfrm>
            <a:off x="391810" y="1883379"/>
            <a:ext cx="5389331" cy="4109060"/>
          </a:xfrm>
          <a:prstGeom prst="rect">
            <a:avLst/>
          </a:prstGeom>
        </p:spPr>
      </p:pic>
      <p:pic>
        <p:nvPicPr>
          <p:cNvPr id="4" name="Picture 3"/>
          <p:cNvPicPr>
            <a:picLocks noChangeAspect="1"/>
          </p:cNvPicPr>
          <p:nvPr/>
        </p:nvPicPr>
        <p:blipFill>
          <a:blip r:embed="rId5"/>
          <a:stretch>
            <a:fillRect/>
          </a:stretch>
        </p:blipFill>
        <p:spPr>
          <a:xfrm>
            <a:off x="5910248" y="1487104"/>
            <a:ext cx="6748857" cy="4901609"/>
          </a:xfrm>
          <a:prstGeom prst="rect">
            <a:avLst/>
          </a:prstGeom>
        </p:spPr>
      </p:pic>
    </p:spTree>
    <p:extLst>
      <p:ext uri="{BB962C8B-B14F-4D97-AF65-F5344CB8AC3E}">
        <p14:creationId xmlns:p14="http://schemas.microsoft.com/office/powerpoint/2010/main" val="1832302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721794" y="2188333"/>
            <a:ext cx="8112956" cy="121285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4313" dirty="0">
                <a:gradFill>
                  <a:gsLst>
                    <a:gs pos="1250">
                      <a:srgbClr val="404040"/>
                    </a:gs>
                    <a:gs pos="100000">
                      <a:srgbClr val="404040"/>
                    </a:gs>
                  </a:gsLst>
                  <a:lin ang="5400000" scaled="0"/>
                </a:gradFill>
              </a:rPr>
              <a:t>Face APIs</a:t>
            </a:r>
            <a:br>
              <a:rPr lang="en-US" sz="3921" kern="0" dirty="0">
                <a:gradFill>
                  <a:gsLst>
                    <a:gs pos="1250">
                      <a:srgbClr val="404040"/>
                    </a:gs>
                    <a:gs pos="100000">
                      <a:srgbClr val="404040"/>
                    </a:gs>
                  </a:gsLst>
                  <a:lin ang="5400000" scaled="0"/>
                </a:gradFill>
              </a:rPr>
            </a:br>
            <a:endParaRPr lang="en-US" sz="3137" dirty="0">
              <a:gradFill>
                <a:gsLst>
                  <a:gs pos="1250">
                    <a:srgbClr val="404040"/>
                  </a:gs>
                  <a:gs pos="100000">
                    <a:srgbClr val="404040"/>
                  </a:gs>
                </a:gsLst>
                <a:lin ang="5400000" scaled="0"/>
              </a:gradFill>
              <a:latin typeface="Segoe UI"/>
            </a:endParaRPr>
          </a:p>
        </p:txBody>
      </p:sp>
      <p:sp>
        <p:nvSpPr>
          <p:cNvPr id="12" name="Parallelogram 11"/>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2" name="Group 1"/>
          <p:cNvGrpSpPr/>
          <p:nvPr/>
        </p:nvGrpSpPr>
        <p:grpSpPr>
          <a:xfrm>
            <a:off x="-17119" y="1878932"/>
            <a:ext cx="3592122" cy="3062785"/>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58" y="2535072"/>
              <a:ext cx="1861579" cy="1876590"/>
            </a:xfrm>
            <a:prstGeom prst="rect">
              <a:avLst/>
            </a:prstGeom>
          </p:spPr>
        </p:pic>
      </p:grpSp>
    </p:spTree>
    <p:extLst>
      <p:ext uri="{BB962C8B-B14F-4D97-AF65-F5344CB8AC3E}">
        <p14:creationId xmlns:p14="http://schemas.microsoft.com/office/powerpoint/2010/main" val="28533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2 0.00023 L -1.875E-6 2.59259E-6 " pathEditMode="relative" rAng="0" ptsTypes="AA">
                                      <p:cBhvr>
                                        <p:cTn id="17" dur="500" fill="hold"/>
                                        <p:tgtEl>
                                          <p:spTgt spid="7"/>
                                        </p:tgtEl>
                                        <p:attrNameLst>
                                          <p:attrName>ppt_x</p:attrName>
                                          <p:attrName>ppt_y</p:attrName>
                                        </p:attrNameLst>
                                      </p:cBhvr>
                                      <p:rCtr x="924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Face Analytics</a:t>
            </a:r>
          </a:p>
        </p:txBody>
      </p:sp>
      <p:grpSp>
        <p:nvGrpSpPr>
          <p:cNvPr id="14" name="Group 13"/>
          <p:cNvGrpSpPr/>
          <p:nvPr/>
        </p:nvGrpSpPr>
        <p:grpSpPr>
          <a:xfrm>
            <a:off x="1" y="1204281"/>
            <a:ext cx="11964388" cy="5653719"/>
            <a:chOff x="0" y="1227932"/>
            <a:chExt cx="12574459" cy="5767088"/>
          </a:xfrm>
        </p:grpSpPr>
        <p:sp>
          <p:nvSpPr>
            <p:cNvPr id="29" name="Rectangle 28"/>
            <p:cNvSpPr/>
            <p:nvPr/>
          </p:nvSpPr>
          <p:spPr bwMode="auto">
            <a:xfrm>
              <a:off x="0" y="1234282"/>
              <a:ext cx="12436475" cy="5760738"/>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54" name="Rectangle 1"/>
            <p:cNvSpPr/>
            <p:nvPr/>
          </p:nvSpPr>
          <p:spPr>
            <a:xfrm>
              <a:off x="9236741" y="1227932"/>
              <a:ext cx="3337718" cy="5745251"/>
            </a:xfrm>
            <a:prstGeom prst="rect">
              <a:avLst/>
            </a:prstGeom>
          </p:spPr>
          <p:txBody>
            <a:bodyPr wrap="square">
              <a:spAutoFit/>
            </a:bodyPr>
            <a:lstStyle/>
            <a:p>
              <a:pPr defTabSz="896386"/>
              <a:endParaRPr kumimoji="0" lang="en-US" altLang="en-US" sz="800" b="0" i="0" u="none" strike="noStrike" cap="none" normalizeH="0" baseline="0" dirty="0">
                <a:ln>
                  <a:noFill/>
                </a:ln>
                <a:solidFill>
                  <a:srgbClr val="333333"/>
                </a:solidFill>
                <a:effectLst/>
              </a:endParaRPr>
            </a:p>
            <a:p>
              <a:pPr defTabSz="896386"/>
              <a:r>
                <a:rPr kumimoji="0" lang="en-US" altLang="en-US" sz="1200" b="0" i="0" u="none" strike="noStrike" cap="none" normalizeH="0" baseline="0" dirty="0">
                  <a:ln>
                    <a:noFill/>
                  </a:ln>
                  <a:solidFill>
                    <a:srgbClr val="333333"/>
                  </a:solidFill>
                  <a:effectLst/>
                </a:rPr>
                <a:t>[</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faceId</a:t>
              </a:r>
              <a:r>
                <a:rPr kumimoji="0" lang="en-US" altLang="en-US" sz="1200" b="0" i="0" u="none" strike="noStrike" cap="none" normalizeH="0" baseline="0" dirty="0">
                  <a:ln>
                    <a:noFill/>
                  </a:ln>
                  <a:solidFill>
                    <a:srgbClr val="333333"/>
                  </a:solidFill>
                  <a:effectLst/>
                </a:rPr>
                <a:t>": "5a89cea3-1451-42ff-a875”</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faceRectangle</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"width": 269,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height": 269,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"left": 303,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"top": 434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faceLandmarks</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pupilLeft</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"x": 374.1,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"y": 514.6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pupilRight</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"x": 486,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"y": 506.1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lang="en-US" altLang="en-US" sz="1200" kern="0" dirty="0">
                  <a:solidFill>
                    <a:srgbClr val="404040"/>
                  </a:solidFill>
                </a:rPr>
                <a:t> </a:t>
              </a:r>
            </a:p>
            <a:p>
              <a:pPr defTabSz="896386"/>
              <a:r>
                <a:rPr lang="en-US" altLang="en-US" sz="1200" kern="0" dirty="0">
                  <a:solidFill>
                    <a:srgbClr val="404040"/>
                  </a:solidFill>
                </a:rPr>
                <a:t>. . . </a:t>
              </a:r>
            </a:p>
            <a:p>
              <a:pPr defTabSz="896386"/>
              <a:r>
                <a:rPr kumimoji="0" lang="en-US" altLang="en-US" sz="1200" b="0" i="0" u="none" strike="noStrike" cap="none" normalizeH="0" baseline="0" dirty="0">
                  <a:ln>
                    <a:noFill/>
                  </a:ln>
                  <a:solidFill>
                    <a:srgbClr val="333333"/>
                  </a:solidFill>
                  <a:effectLst/>
                </a:rPr>
                <a:t>        “</a:t>
              </a:r>
              <a:r>
                <a:rPr kumimoji="0" lang="en-US" altLang="en-US" sz="1200" b="0" i="0" u="none" strike="noStrike" cap="none" normalizeH="0" baseline="0" dirty="0" err="1">
                  <a:ln>
                    <a:noFill/>
                  </a:ln>
                  <a:solidFill>
                    <a:srgbClr val="333333"/>
                  </a:solidFill>
                  <a:effectLst/>
                </a:rPr>
                <a:t>faceAttributes</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"age": 31.2,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"gender": "female",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headPose</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"roll": -6.2,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"yaw": 8.6,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"pitch": 0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"smile": 0.238, </a:t>
              </a:r>
            </a:p>
            <a:p>
              <a:pPr defTabSz="896386"/>
              <a:r>
                <a:rPr lang="en-US" altLang="en-US" sz="1200" dirty="0">
                  <a:solidFill>
                    <a:srgbClr val="333333"/>
                  </a:solidFill>
                </a:rPr>
                <a:t>. . .</a:t>
              </a:r>
              <a:endParaRPr kumimoji="0" lang="en-US" altLang="en-US" sz="1200" b="0" i="0" u="none" strike="noStrike" cap="none" normalizeH="0" baseline="0" dirty="0">
                <a:ln>
                  <a:noFill/>
                </a:ln>
                <a:solidFill>
                  <a:srgbClr val="333333"/>
                </a:solidFill>
                <a:effectLst/>
              </a:endParaRPr>
            </a:p>
          </p:txBody>
        </p:sp>
      </p:grpSp>
      <p:sp>
        <p:nvSpPr>
          <p:cNvPr id="57" name="Chevron 56"/>
          <p:cNvSpPr/>
          <p:nvPr/>
        </p:nvSpPr>
        <p:spPr bwMode="auto">
          <a:xfrm>
            <a:off x="6230621"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72" name="Freeform 71"/>
          <p:cNvSpPr/>
          <p:nvPr/>
        </p:nvSpPr>
        <p:spPr bwMode="auto">
          <a:xfrm>
            <a:off x="0" y="1454064"/>
            <a:ext cx="7799364" cy="5156891"/>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p:cNvGrpSpPr/>
          <p:nvPr/>
        </p:nvGrpSpPr>
        <p:grpSpPr>
          <a:xfrm>
            <a:off x="-348610" y="296183"/>
            <a:ext cx="1813082" cy="899537"/>
            <a:chOff x="-355601" y="301625"/>
            <a:chExt cx="1849438" cy="917575"/>
          </a:xfrm>
        </p:grpSpPr>
        <p:sp>
          <p:nvSpPr>
            <p:cNvPr id="7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83" name="Picture 8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pic>
        <p:nvPicPr>
          <p:cNvPr id="4" name="Picture 3"/>
          <p:cNvPicPr>
            <a:picLocks noChangeAspect="1"/>
          </p:cNvPicPr>
          <p:nvPr/>
        </p:nvPicPr>
        <p:blipFill>
          <a:blip r:embed="rId4"/>
          <a:stretch>
            <a:fillRect/>
          </a:stretch>
        </p:blipFill>
        <p:spPr>
          <a:xfrm>
            <a:off x="3863788" y="2095045"/>
            <a:ext cx="2830446" cy="387732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54" y="2095045"/>
            <a:ext cx="2844436" cy="3873629"/>
          </a:xfrm>
          <a:prstGeom prst="rect">
            <a:avLst/>
          </a:prstGeom>
        </p:spPr>
      </p:pic>
      <p:pic>
        <p:nvPicPr>
          <p:cNvPr id="8" name="Picture 7"/>
          <p:cNvPicPr>
            <a:picLocks noChangeAspect="1"/>
          </p:cNvPicPr>
          <p:nvPr/>
        </p:nvPicPr>
        <p:blipFill>
          <a:blip r:embed="rId6"/>
          <a:stretch>
            <a:fillRect/>
          </a:stretch>
        </p:blipFill>
        <p:spPr>
          <a:xfrm>
            <a:off x="2652345" y="3777909"/>
            <a:ext cx="1545708" cy="578938"/>
          </a:xfrm>
          <a:prstGeom prst="rect">
            <a:avLst/>
          </a:prstGeom>
        </p:spPr>
      </p:pic>
    </p:spTree>
    <p:extLst>
      <p:ext uri="{BB962C8B-B14F-4D97-AF65-F5344CB8AC3E}">
        <p14:creationId xmlns:p14="http://schemas.microsoft.com/office/powerpoint/2010/main" val="308274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Facial Verification</a:t>
            </a:r>
          </a:p>
        </p:txBody>
      </p:sp>
      <p:grpSp>
        <p:nvGrpSpPr>
          <p:cNvPr id="11" name="Group 10"/>
          <p:cNvGrpSpPr/>
          <p:nvPr/>
        </p:nvGrpSpPr>
        <p:grpSpPr>
          <a:xfrm>
            <a:off x="-348610" y="296183"/>
            <a:ext cx="1813082" cy="899537"/>
            <a:chOff x="-355601" y="301625"/>
            <a:chExt cx="1849438" cy="917575"/>
          </a:xfrm>
        </p:grpSpPr>
        <p:sp>
          <p:nvSpPr>
            <p:cNvPr id="14"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5" name="Picture 1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sp>
        <p:nvSpPr>
          <p:cNvPr id="51" name="Half Frame 50"/>
          <p:cNvSpPr/>
          <p:nvPr/>
        </p:nvSpPr>
        <p:spPr bwMode="auto">
          <a:xfrm flipH="1">
            <a:off x="6312636" y="3330059"/>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Half Frame 51"/>
          <p:cNvSpPr/>
          <p:nvPr/>
        </p:nvSpPr>
        <p:spPr bwMode="auto">
          <a:xfrm flipV="1">
            <a:off x="4303150" y="5332105"/>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3" name="Half Frame 52"/>
          <p:cNvSpPr/>
          <p:nvPr/>
        </p:nvSpPr>
        <p:spPr bwMode="auto">
          <a:xfrm flipH="1" flipV="1">
            <a:off x="6312636" y="5332105"/>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5564922" y="4248252"/>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3" name="TextBox 102"/>
          <p:cNvSpPr txBox="1"/>
          <p:nvPr/>
        </p:nvSpPr>
        <p:spPr>
          <a:xfrm>
            <a:off x="4911933" y="3915273"/>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5" name="TextBox 104"/>
          <p:cNvSpPr txBox="1"/>
          <p:nvPr/>
        </p:nvSpPr>
        <p:spPr>
          <a:xfrm>
            <a:off x="5047078" y="3897923"/>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6" name="TextBox 105"/>
          <p:cNvSpPr txBox="1"/>
          <p:nvPr/>
        </p:nvSpPr>
        <p:spPr>
          <a:xfrm>
            <a:off x="4863213" y="3889941"/>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7" name="TextBox 106"/>
          <p:cNvSpPr txBox="1"/>
          <p:nvPr/>
        </p:nvSpPr>
        <p:spPr>
          <a:xfrm>
            <a:off x="5012703" y="3828198"/>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8" name="TextBox 107"/>
          <p:cNvSpPr txBox="1"/>
          <p:nvPr/>
        </p:nvSpPr>
        <p:spPr>
          <a:xfrm>
            <a:off x="5170855" y="3780838"/>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9" name="TextBox 108"/>
          <p:cNvSpPr txBox="1"/>
          <p:nvPr/>
        </p:nvSpPr>
        <p:spPr>
          <a:xfrm>
            <a:off x="5358469" y="3766455"/>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pic>
        <p:nvPicPr>
          <p:cNvPr id="3" name="Picture 2"/>
          <p:cNvPicPr>
            <a:picLocks noChangeAspect="1"/>
          </p:cNvPicPr>
          <p:nvPr/>
        </p:nvPicPr>
        <p:blipFill>
          <a:blip r:embed="rId4"/>
          <a:stretch>
            <a:fillRect/>
          </a:stretch>
        </p:blipFill>
        <p:spPr>
          <a:xfrm>
            <a:off x="741450" y="1347147"/>
            <a:ext cx="10734671" cy="5402570"/>
          </a:xfrm>
          <a:prstGeom prst="rect">
            <a:avLst/>
          </a:prstGeom>
        </p:spPr>
      </p:pic>
    </p:spTree>
    <p:extLst>
      <p:ext uri="{BB962C8B-B14F-4D97-AF65-F5344CB8AC3E}">
        <p14:creationId xmlns:p14="http://schemas.microsoft.com/office/powerpoint/2010/main" val="1788331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4721794" y="2517216"/>
            <a:ext cx="8112956" cy="782009"/>
          </a:xfrm>
        </p:spPr>
        <p:txBody>
          <a:bodyPr/>
          <a:lstStyle/>
          <a:p>
            <a:pPr marL="0" indent="0">
              <a:buNone/>
            </a:pPr>
            <a:r>
              <a:rPr lang="en-US" sz="4313" kern="0" dirty="0">
                <a:solidFill>
                  <a:schemeClr val="tx1"/>
                </a:solidFill>
              </a:rPr>
              <a:t>Speech and Text APIs </a:t>
            </a:r>
          </a:p>
        </p:txBody>
      </p:sp>
      <p:sp>
        <p:nvSpPr>
          <p:cNvPr id="22" name="Parallelogram 21"/>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5" name="Group 4"/>
          <p:cNvGrpSpPr/>
          <p:nvPr/>
        </p:nvGrpSpPr>
        <p:grpSpPr>
          <a:xfrm>
            <a:off x="-17119" y="1878932"/>
            <a:ext cx="3592122" cy="3062785"/>
            <a:chOff x="-17463" y="1916112"/>
            <a:chExt cx="3664152" cy="3124200"/>
          </a:xfrm>
        </p:grpSpPr>
        <p:sp>
          <p:nvSpPr>
            <p:cNvPr id="2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36" y="2867991"/>
              <a:ext cx="1569140" cy="1220442"/>
            </a:xfrm>
            <a:prstGeom prst="rect">
              <a:avLst/>
            </a:prstGeom>
          </p:spPr>
        </p:pic>
      </p:grpSp>
    </p:spTree>
    <p:extLst>
      <p:ext uri="{BB962C8B-B14F-4D97-AF65-F5344CB8AC3E}">
        <p14:creationId xmlns:p14="http://schemas.microsoft.com/office/powerpoint/2010/main" val="931679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grpId="1" nodeType="withEffect">
                                  <p:stCondLst>
                                    <p:cond delay="250"/>
                                  </p:stCondLst>
                                  <p:childTnLst>
                                    <p:animMotion origin="layout" path="M -0.01862 0.00024 L -1.875E-6 -4.07407E-6 " pathEditMode="relative" rAng="0" ptsTypes="AA">
                                      <p:cBhvr>
                                        <p:cTn id="17" dur="500" fill="hold"/>
                                        <p:tgtEl>
                                          <p:spTgt spid="3"/>
                                        </p:tgtEl>
                                        <p:attrNameLst>
                                          <p:attrName>ppt_x</p:attrName>
                                          <p:attrName>ppt_y</p:attrName>
                                        </p:attrNameLst>
                                      </p:cBhvr>
                                      <p:rCtr x="924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611" y="5509026"/>
            <a:ext cx="735132" cy="555831"/>
          </a:xfrm>
          <a:prstGeom prst="rect">
            <a:avLst/>
          </a:prstGeom>
        </p:spPr>
      </p:pic>
      <p:sp>
        <p:nvSpPr>
          <p:cNvPr id="62" name="Freeform 17"/>
          <p:cNvSpPr>
            <a:spLocks noChangeAspect="1"/>
          </p:cNvSpPr>
          <p:nvPr/>
        </p:nvSpPr>
        <p:spPr bwMode="auto">
          <a:xfrm>
            <a:off x="8954910" y="1527292"/>
            <a:ext cx="1949530" cy="2047160"/>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just" defTabSz="896350"/>
            <a:endParaRPr lang="en-US" sz="1765" kern="0">
              <a:solidFill>
                <a:srgbClr val="FFFFFF"/>
              </a:solidFill>
            </a:endParaRPr>
          </a:p>
        </p:txBody>
      </p:sp>
      <p:sp>
        <p:nvSpPr>
          <p:cNvPr id="3" name="Rectangle 2"/>
          <p:cNvSpPr/>
          <p:nvPr/>
        </p:nvSpPr>
        <p:spPr bwMode="auto">
          <a:xfrm>
            <a:off x="8486466" y="3578405"/>
            <a:ext cx="2913381" cy="32791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idx="4294967295"/>
          </p:nvPr>
        </p:nvSpPr>
        <p:spPr>
          <a:xfrm>
            <a:off x="1508050" y="289958"/>
            <a:ext cx="10385143" cy="899537"/>
          </a:xfrm>
        </p:spPr>
        <p:txBody>
          <a:bodyPr anchor="ctr"/>
          <a:lstStyle/>
          <a:p>
            <a:r>
              <a:rPr lang="en-US" dirty="0">
                <a:solidFill>
                  <a:schemeClr val="tx1"/>
                </a:solidFill>
              </a:rPr>
              <a:t>Voice Recognition</a:t>
            </a:r>
          </a:p>
        </p:txBody>
      </p:sp>
      <p:grpSp>
        <p:nvGrpSpPr>
          <p:cNvPr id="11" name="Group 10"/>
          <p:cNvGrpSpPr/>
          <p:nvPr/>
        </p:nvGrpSpPr>
        <p:grpSpPr>
          <a:xfrm>
            <a:off x="-348610" y="296183"/>
            <a:ext cx="1813082" cy="899537"/>
            <a:chOff x="-355601" y="301625"/>
            <a:chExt cx="1849438" cy="917575"/>
          </a:xfrm>
        </p:grpSpPr>
        <p:sp>
          <p:nvSpPr>
            <p:cNvPr id="10"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7" name="Picture 4" descr="Screen Clipping"/>
            <p:cNvPicPr>
              <a:picLocks noChangeAspect="1"/>
            </p:cNvPicPr>
            <p:nvPr/>
          </p:nvPicPr>
          <p:blipFill rotWithShape="1">
            <a:blip r:embed="rId4">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18" name="AutoShape 3"/>
          <p:cNvSpPr>
            <a:spLocks noChangeAspect="1" noChangeArrowheads="1" noTextEdit="1"/>
          </p:cNvSpPr>
          <p:nvPr/>
        </p:nvSpPr>
        <p:spPr bwMode="auto">
          <a:xfrm>
            <a:off x="2623230" y="1745008"/>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8" name="Group 47"/>
          <p:cNvGrpSpPr/>
          <p:nvPr/>
        </p:nvGrpSpPr>
        <p:grpSpPr>
          <a:xfrm>
            <a:off x="2623230" y="3727808"/>
            <a:ext cx="9568771" cy="768022"/>
            <a:chOff x="2675830" y="1779503"/>
            <a:chExt cx="9760645" cy="783422"/>
          </a:xfrm>
        </p:grpSpPr>
        <p:sp>
          <p:nvSpPr>
            <p:cNvPr id="46" name="Freeform 45"/>
            <p:cNvSpPr>
              <a:spLocks/>
            </p:cNvSpPr>
            <p:nvPr/>
          </p:nvSpPr>
          <p:spPr bwMode="auto">
            <a:xfrm>
              <a:off x="2947313" y="1779503"/>
              <a:ext cx="9489162"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0" name="Freeform 6"/>
            <p:cNvSpPr>
              <a:spLocks/>
            </p:cNvSpPr>
            <p:nvPr/>
          </p:nvSpPr>
          <p:spPr bwMode="auto">
            <a:xfrm>
              <a:off x="2675830" y="1779503"/>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5" name="Rectangle 34"/>
            <p:cNvSpPr/>
            <p:nvPr/>
          </p:nvSpPr>
          <p:spPr>
            <a:xfrm>
              <a:off x="3383423" y="1817271"/>
              <a:ext cx="6632072" cy="707886"/>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Converts spoken audio to text</a:t>
              </a:r>
            </a:p>
          </p:txBody>
        </p:sp>
      </p:grpSp>
      <p:sp>
        <p:nvSpPr>
          <p:cNvPr id="24" name="AutoShape 3"/>
          <p:cNvSpPr>
            <a:spLocks noChangeAspect="1" noChangeArrowheads="1" noTextEdit="1"/>
          </p:cNvSpPr>
          <p:nvPr/>
        </p:nvSpPr>
        <p:spPr bwMode="auto">
          <a:xfrm>
            <a:off x="2253070" y="2596777"/>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9" name="Group 48"/>
          <p:cNvGrpSpPr/>
          <p:nvPr/>
        </p:nvGrpSpPr>
        <p:grpSpPr>
          <a:xfrm>
            <a:off x="2253070" y="4579576"/>
            <a:ext cx="9938931" cy="768022"/>
            <a:chOff x="2298248" y="2648351"/>
            <a:chExt cx="10138227" cy="783422"/>
          </a:xfrm>
        </p:grpSpPr>
        <p:sp>
          <p:nvSpPr>
            <p:cNvPr id="44" name="Freeform 43"/>
            <p:cNvSpPr>
              <a:spLocks/>
            </p:cNvSpPr>
            <p:nvPr/>
          </p:nvSpPr>
          <p:spPr bwMode="auto">
            <a:xfrm>
              <a:off x="2569731" y="2648351"/>
              <a:ext cx="9866744"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6" name="Freeform 6"/>
            <p:cNvSpPr>
              <a:spLocks/>
            </p:cNvSpPr>
            <p:nvPr/>
          </p:nvSpPr>
          <p:spPr bwMode="auto">
            <a:xfrm>
              <a:off x="2298248" y="264835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6" name="Rectangle 35"/>
            <p:cNvSpPr/>
            <p:nvPr/>
          </p:nvSpPr>
          <p:spPr>
            <a:xfrm>
              <a:off x="3110683" y="2686119"/>
              <a:ext cx="8273740" cy="707886"/>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Same backend which powers Cortana</a:t>
              </a:r>
            </a:p>
          </p:txBody>
        </p:sp>
      </p:grpSp>
      <p:sp>
        <p:nvSpPr>
          <p:cNvPr id="30" name="AutoShape 3"/>
          <p:cNvSpPr>
            <a:spLocks noChangeAspect="1" noChangeArrowheads="1" noTextEdit="1"/>
          </p:cNvSpPr>
          <p:nvPr/>
        </p:nvSpPr>
        <p:spPr bwMode="auto">
          <a:xfrm>
            <a:off x="1897575" y="3438773"/>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50" name="Group 49"/>
          <p:cNvGrpSpPr/>
          <p:nvPr/>
        </p:nvGrpSpPr>
        <p:grpSpPr>
          <a:xfrm>
            <a:off x="1897575" y="5421573"/>
            <a:ext cx="10294426" cy="768022"/>
            <a:chOff x="1935624" y="3507231"/>
            <a:chExt cx="10500851" cy="783422"/>
          </a:xfrm>
        </p:grpSpPr>
        <p:sp>
          <p:nvSpPr>
            <p:cNvPr id="42" name="Freeform 41"/>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32"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7" name="Rectangle 36"/>
            <p:cNvSpPr/>
            <p:nvPr/>
          </p:nvSpPr>
          <p:spPr>
            <a:xfrm>
              <a:off x="2729683" y="3544999"/>
              <a:ext cx="7489679" cy="707886"/>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Support for 7 languages at launch</a:t>
              </a:r>
            </a:p>
          </p:txBody>
        </p:sp>
      </p:grpSp>
      <p:sp>
        <p:nvSpPr>
          <p:cNvPr id="52" name="Freeform 99"/>
          <p:cNvSpPr>
            <a:spLocks noChangeAspect="1"/>
          </p:cNvSpPr>
          <p:nvPr/>
        </p:nvSpPr>
        <p:spPr bwMode="auto">
          <a:xfrm>
            <a:off x="1882346" y="3830915"/>
            <a:ext cx="695645" cy="472497"/>
          </a:xfrm>
          <a:custGeom>
            <a:avLst/>
            <a:gdLst>
              <a:gd name="T0" fmla="*/ 916 w 1063"/>
              <a:gd name="T1" fmla="*/ 309 h 539"/>
              <a:gd name="T2" fmla="*/ 878 w 1063"/>
              <a:gd name="T3" fmla="*/ 282 h 539"/>
              <a:gd name="T4" fmla="*/ 878 w 1063"/>
              <a:gd name="T5" fmla="*/ 328 h 539"/>
              <a:gd name="T6" fmla="*/ 878 w 1063"/>
              <a:gd name="T7" fmla="*/ 351 h 539"/>
              <a:gd name="T8" fmla="*/ 602 w 1063"/>
              <a:gd name="T9" fmla="*/ 269 h 539"/>
              <a:gd name="T10" fmla="*/ 878 w 1063"/>
              <a:gd name="T11" fmla="*/ 187 h 539"/>
              <a:gd name="T12" fmla="*/ 878 w 1063"/>
              <a:gd name="T13" fmla="*/ 211 h 539"/>
              <a:gd name="T14" fmla="*/ 878 w 1063"/>
              <a:gd name="T15" fmla="*/ 257 h 539"/>
              <a:gd name="T16" fmla="*/ 916 w 1063"/>
              <a:gd name="T17" fmla="*/ 231 h 539"/>
              <a:gd name="T18" fmla="*/ 1035 w 1063"/>
              <a:gd name="T19" fmla="*/ 150 h 539"/>
              <a:gd name="T20" fmla="*/ 1063 w 1063"/>
              <a:gd name="T21" fmla="*/ 131 h 539"/>
              <a:gd name="T22" fmla="*/ 1035 w 1063"/>
              <a:gd name="T23" fmla="*/ 111 h 539"/>
              <a:gd name="T24" fmla="*/ 916 w 1063"/>
              <a:gd name="T25" fmla="*/ 27 h 539"/>
              <a:gd name="T26" fmla="*/ 878 w 1063"/>
              <a:gd name="T27" fmla="*/ 0 h 539"/>
              <a:gd name="T28" fmla="*/ 878 w 1063"/>
              <a:gd name="T29" fmla="*/ 47 h 539"/>
              <a:gd name="T30" fmla="*/ 878 w 1063"/>
              <a:gd name="T31" fmla="*/ 67 h 539"/>
              <a:gd name="T32" fmla="*/ 523 w 1063"/>
              <a:gd name="T33" fmla="*/ 179 h 539"/>
              <a:gd name="T34" fmla="*/ 376 w 1063"/>
              <a:gd name="T35" fmla="*/ 94 h 539"/>
              <a:gd name="T36" fmla="*/ 199 w 1063"/>
              <a:gd name="T37" fmla="*/ 67 h 539"/>
              <a:gd name="T38" fmla="*/ 185 w 1063"/>
              <a:gd name="T39" fmla="*/ 67 h 539"/>
              <a:gd name="T40" fmla="*/ 185 w 1063"/>
              <a:gd name="T41" fmla="*/ 47 h 539"/>
              <a:gd name="T42" fmla="*/ 185 w 1063"/>
              <a:gd name="T43" fmla="*/ 0 h 539"/>
              <a:gd name="T44" fmla="*/ 147 w 1063"/>
              <a:gd name="T45" fmla="*/ 27 h 539"/>
              <a:gd name="T46" fmla="*/ 29 w 1063"/>
              <a:gd name="T47" fmla="*/ 111 h 539"/>
              <a:gd name="T48" fmla="*/ 0 w 1063"/>
              <a:gd name="T49" fmla="*/ 131 h 539"/>
              <a:gd name="T50" fmla="*/ 29 w 1063"/>
              <a:gd name="T51" fmla="*/ 150 h 539"/>
              <a:gd name="T52" fmla="*/ 148 w 1063"/>
              <a:gd name="T53" fmla="*/ 231 h 539"/>
              <a:gd name="T54" fmla="*/ 185 w 1063"/>
              <a:gd name="T55" fmla="*/ 257 h 539"/>
              <a:gd name="T56" fmla="*/ 185 w 1063"/>
              <a:gd name="T57" fmla="*/ 211 h 539"/>
              <a:gd name="T58" fmla="*/ 185 w 1063"/>
              <a:gd name="T59" fmla="*/ 187 h 539"/>
              <a:gd name="T60" fmla="*/ 198 w 1063"/>
              <a:gd name="T61" fmla="*/ 187 h 539"/>
              <a:gd name="T62" fmla="*/ 443 w 1063"/>
              <a:gd name="T63" fmla="*/ 269 h 539"/>
              <a:gd name="T64" fmla="*/ 197 w 1063"/>
              <a:gd name="T65" fmla="*/ 351 h 539"/>
              <a:gd name="T66" fmla="*/ 185 w 1063"/>
              <a:gd name="T67" fmla="*/ 350 h 539"/>
              <a:gd name="T68" fmla="*/ 185 w 1063"/>
              <a:gd name="T69" fmla="*/ 328 h 539"/>
              <a:gd name="T70" fmla="*/ 185 w 1063"/>
              <a:gd name="T71" fmla="*/ 282 h 539"/>
              <a:gd name="T72" fmla="*/ 147 w 1063"/>
              <a:gd name="T73" fmla="*/ 309 h 539"/>
              <a:gd name="T74" fmla="*/ 29 w 1063"/>
              <a:gd name="T75" fmla="*/ 393 h 539"/>
              <a:gd name="T76" fmla="*/ 0 w 1063"/>
              <a:gd name="T77" fmla="*/ 413 h 539"/>
              <a:gd name="T78" fmla="*/ 29 w 1063"/>
              <a:gd name="T79" fmla="*/ 432 h 539"/>
              <a:gd name="T80" fmla="*/ 148 w 1063"/>
              <a:gd name="T81" fmla="*/ 513 h 539"/>
              <a:gd name="T82" fmla="*/ 185 w 1063"/>
              <a:gd name="T83" fmla="*/ 539 h 539"/>
              <a:gd name="T84" fmla="*/ 185 w 1063"/>
              <a:gd name="T85" fmla="*/ 493 h 539"/>
              <a:gd name="T86" fmla="*/ 185 w 1063"/>
              <a:gd name="T87" fmla="*/ 471 h 539"/>
              <a:gd name="T88" fmla="*/ 199 w 1063"/>
              <a:gd name="T89" fmla="*/ 471 h 539"/>
              <a:gd name="T90" fmla="*/ 523 w 1063"/>
              <a:gd name="T91" fmla="*/ 359 h 539"/>
              <a:gd name="T92" fmla="*/ 878 w 1063"/>
              <a:gd name="T93" fmla="*/ 471 h 539"/>
              <a:gd name="T94" fmla="*/ 878 w 1063"/>
              <a:gd name="T95" fmla="*/ 493 h 539"/>
              <a:gd name="T96" fmla="*/ 878 w 1063"/>
              <a:gd name="T97" fmla="*/ 539 h 539"/>
              <a:gd name="T98" fmla="*/ 916 w 1063"/>
              <a:gd name="T99" fmla="*/ 513 h 539"/>
              <a:gd name="T100" fmla="*/ 1035 w 1063"/>
              <a:gd name="T101" fmla="*/ 432 h 539"/>
              <a:gd name="T102" fmla="*/ 1063 w 1063"/>
              <a:gd name="T103" fmla="*/ 413 h 539"/>
              <a:gd name="T104" fmla="*/ 1035 w 1063"/>
              <a:gd name="T105" fmla="*/ 393 h 539"/>
              <a:gd name="T106" fmla="*/ 916 w 1063"/>
              <a:gd name="T107" fmla="*/ 30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3" h="539">
                <a:moveTo>
                  <a:pt x="916" y="309"/>
                </a:moveTo>
                <a:cubicBezTo>
                  <a:pt x="878" y="282"/>
                  <a:pt x="878" y="282"/>
                  <a:pt x="878" y="282"/>
                </a:cubicBezTo>
                <a:cubicBezTo>
                  <a:pt x="878" y="328"/>
                  <a:pt x="878" y="328"/>
                  <a:pt x="878" y="328"/>
                </a:cubicBezTo>
                <a:cubicBezTo>
                  <a:pt x="878" y="351"/>
                  <a:pt x="878" y="351"/>
                  <a:pt x="878" y="351"/>
                </a:cubicBezTo>
                <a:cubicBezTo>
                  <a:pt x="760" y="351"/>
                  <a:pt x="664" y="322"/>
                  <a:pt x="602" y="269"/>
                </a:cubicBezTo>
                <a:cubicBezTo>
                  <a:pt x="664" y="215"/>
                  <a:pt x="760" y="187"/>
                  <a:pt x="878" y="187"/>
                </a:cubicBezTo>
                <a:cubicBezTo>
                  <a:pt x="878" y="211"/>
                  <a:pt x="878" y="211"/>
                  <a:pt x="878" y="211"/>
                </a:cubicBezTo>
                <a:cubicBezTo>
                  <a:pt x="878" y="257"/>
                  <a:pt x="878" y="257"/>
                  <a:pt x="878" y="257"/>
                </a:cubicBezTo>
                <a:cubicBezTo>
                  <a:pt x="916" y="231"/>
                  <a:pt x="916" y="231"/>
                  <a:pt x="916" y="231"/>
                </a:cubicBezTo>
                <a:cubicBezTo>
                  <a:pt x="1035" y="150"/>
                  <a:pt x="1035" y="150"/>
                  <a:pt x="1035" y="150"/>
                </a:cubicBezTo>
                <a:cubicBezTo>
                  <a:pt x="1063" y="131"/>
                  <a:pt x="1063" y="131"/>
                  <a:pt x="1063" y="131"/>
                </a:cubicBezTo>
                <a:cubicBezTo>
                  <a:pt x="1035" y="111"/>
                  <a:pt x="1035" y="111"/>
                  <a:pt x="1035" y="111"/>
                </a:cubicBezTo>
                <a:cubicBezTo>
                  <a:pt x="916" y="27"/>
                  <a:pt x="916" y="27"/>
                  <a:pt x="916" y="27"/>
                </a:cubicBezTo>
                <a:cubicBezTo>
                  <a:pt x="878" y="0"/>
                  <a:pt x="878" y="0"/>
                  <a:pt x="878" y="0"/>
                </a:cubicBezTo>
                <a:cubicBezTo>
                  <a:pt x="878" y="47"/>
                  <a:pt x="878" y="47"/>
                  <a:pt x="878" y="47"/>
                </a:cubicBezTo>
                <a:cubicBezTo>
                  <a:pt x="878" y="67"/>
                  <a:pt x="878" y="67"/>
                  <a:pt x="878" y="67"/>
                </a:cubicBezTo>
                <a:cubicBezTo>
                  <a:pt x="730" y="67"/>
                  <a:pt x="607" y="106"/>
                  <a:pt x="523" y="179"/>
                </a:cubicBezTo>
                <a:cubicBezTo>
                  <a:pt x="483" y="141"/>
                  <a:pt x="434" y="113"/>
                  <a:pt x="376" y="94"/>
                </a:cubicBezTo>
                <a:cubicBezTo>
                  <a:pt x="309" y="72"/>
                  <a:pt x="243" y="67"/>
                  <a:pt x="199" y="67"/>
                </a:cubicBezTo>
                <a:cubicBezTo>
                  <a:pt x="194" y="67"/>
                  <a:pt x="190" y="67"/>
                  <a:pt x="185" y="67"/>
                </a:cubicBezTo>
                <a:cubicBezTo>
                  <a:pt x="185" y="47"/>
                  <a:pt x="185" y="47"/>
                  <a:pt x="185" y="47"/>
                </a:cubicBezTo>
                <a:cubicBezTo>
                  <a:pt x="185" y="0"/>
                  <a:pt x="185" y="0"/>
                  <a:pt x="185" y="0"/>
                </a:cubicBezTo>
                <a:cubicBezTo>
                  <a:pt x="147" y="27"/>
                  <a:pt x="147" y="27"/>
                  <a:pt x="147" y="27"/>
                </a:cubicBezTo>
                <a:cubicBezTo>
                  <a:pt x="29" y="111"/>
                  <a:pt x="29" y="111"/>
                  <a:pt x="29" y="111"/>
                </a:cubicBezTo>
                <a:cubicBezTo>
                  <a:pt x="0" y="131"/>
                  <a:pt x="0" y="131"/>
                  <a:pt x="0" y="131"/>
                </a:cubicBezTo>
                <a:cubicBezTo>
                  <a:pt x="29" y="150"/>
                  <a:pt x="29" y="150"/>
                  <a:pt x="29" y="150"/>
                </a:cubicBezTo>
                <a:cubicBezTo>
                  <a:pt x="148" y="231"/>
                  <a:pt x="148" y="231"/>
                  <a:pt x="148" y="231"/>
                </a:cubicBezTo>
                <a:cubicBezTo>
                  <a:pt x="185" y="257"/>
                  <a:pt x="185" y="257"/>
                  <a:pt x="185" y="257"/>
                </a:cubicBezTo>
                <a:cubicBezTo>
                  <a:pt x="185" y="211"/>
                  <a:pt x="185" y="211"/>
                  <a:pt x="185" y="211"/>
                </a:cubicBezTo>
                <a:cubicBezTo>
                  <a:pt x="185" y="187"/>
                  <a:pt x="185" y="187"/>
                  <a:pt x="185" y="187"/>
                </a:cubicBezTo>
                <a:cubicBezTo>
                  <a:pt x="189" y="187"/>
                  <a:pt x="194" y="187"/>
                  <a:pt x="198" y="187"/>
                </a:cubicBezTo>
                <a:cubicBezTo>
                  <a:pt x="262" y="187"/>
                  <a:pt x="372" y="198"/>
                  <a:pt x="443" y="269"/>
                </a:cubicBezTo>
                <a:cubicBezTo>
                  <a:pt x="371" y="340"/>
                  <a:pt x="258" y="351"/>
                  <a:pt x="197" y="351"/>
                </a:cubicBezTo>
                <a:cubicBezTo>
                  <a:pt x="193" y="351"/>
                  <a:pt x="189" y="351"/>
                  <a:pt x="185" y="350"/>
                </a:cubicBezTo>
                <a:cubicBezTo>
                  <a:pt x="185" y="328"/>
                  <a:pt x="185" y="328"/>
                  <a:pt x="185" y="328"/>
                </a:cubicBezTo>
                <a:cubicBezTo>
                  <a:pt x="185" y="282"/>
                  <a:pt x="185" y="282"/>
                  <a:pt x="185" y="282"/>
                </a:cubicBezTo>
                <a:cubicBezTo>
                  <a:pt x="147" y="309"/>
                  <a:pt x="147" y="309"/>
                  <a:pt x="147" y="309"/>
                </a:cubicBezTo>
                <a:cubicBezTo>
                  <a:pt x="29" y="393"/>
                  <a:pt x="29" y="393"/>
                  <a:pt x="29" y="393"/>
                </a:cubicBezTo>
                <a:cubicBezTo>
                  <a:pt x="0" y="413"/>
                  <a:pt x="0" y="413"/>
                  <a:pt x="0" y="413"/>
                </a:cubicBezTo>
                <a:cubicBezTo>
                  <a:pt x="29" y="432"/>
                  <a:pt x="29" y="432"/>
                  <a:pt x="29" y="432"/>
                </a:cubicBezTo>
                <a:cubicBezTo>
                  <a:pt x="148" y="513"/>
                  <a:pt x="148" y="513"/>
                  <a:pt x="148" y="513"/>
                </a:cubicBezTo>
                <a:cubicBezTo>
                  <a:pt x="185" y="539"/>
                  <a:pt x="185" y="539"/>
                  <a:pt x="185" y="539"/>
                </a:cubicBezTo>
                <a:cubicBezTo>
                  <a:pt x="185" y="493"/>
                  <a:pt x="185" y="493"/>
                  <a:pt x="185" y="493"/>
                </a:cubicBezTo>
                <a:cubicBezTo>
                  <a:pt x="185" y="471"/>
                  <a:pt x="185" y="471"/>
                  <a:pt x="185" y="471"/>
                </a:cubicBezTo>
                <a:cubicBezTo>
                  <a:pt x="190" y="471"/>
                  <a:pt x="194" y="471"/>
                  <a:pt x="199" y="471"/>
                </a:cubicBezTo>
                <a:cubicBezTo>
                  <a:pt x="277" y="471"/>
                  <a:pt x="421" y="456"/>
                  <a:pt x="523" y="359"/>
                </a:cubicBezTo>
                <a:cubicBezTo>
                  <a:pt x="606" y="431"/>
                  <a:pt x="730" y="471"/>
                  <a:pt x="878" y="471"/>
                </a:cubicBezTo>
                <a:cubicBezTo>
                  <a:pt x="878" y="493"/>
                  <a:pt x="878" y="493"/>
                  <a:pt x="878" y="493"/>
                </a:cubicBezTo>
                <a:cubicBezTo>
                  <a:pt x="878" y="539"/>
                  <a:pt x="878" y="539"/>
                  <a:pt x="878" y="539"/>
                </a:cubicBezTo>
                <a:cubicBezTo>
                  <a:pt x="916" y="513"/>
                  <a:pt x="916" y="513"/>
                  <a:pt x="916" y="513"/>
                </a:cubicBezTo>
                <a:cubicBezTo>
                  <a:pt x="1035" y="432"/>
                  <a:pt x="1035" y="432"/>
                  <a:pt x="1035" y="432"/>
                </a:cubicBezTo>
                <a:cubicBezTo>
                  <a:pt x="1063" y="413"/>
                  <a:pt x="1063" y="413"/>
                  <a:pt x="1063" y="413"/>
                </a:cubicBezTo>
                <a:cubicBezTo>
                  <a:pt x="1035" y="393"/>
                  <a:pt x="1035" y="393"/>
                  <a:pt x="1035" y="393"/>
                </a:cubicBezTo>
                <a:lnTo>
                  <a:pt x="916" y="309"/>
                </a:lnTo>
                <a:close/>
              </a:path>
            </a:pathLst>
          </a:custGeom>
          <a:solidFill>
            <a:srgbClr val="00B294"/>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55" name="Group 54"/>
          <p:cNvGrpSpPr/>
          <p:nvPr/>
        </p:nvGrpSpPr>
        <p:grpSpPr>
          <a:xfrm>
            <a:off x="1595200" y="4608752"/>
            <a:ext cx="597619" cy="597619"/>
            <a:chOff x="3195638" y="-820737"/>
            <a:chExt cx="1625598" cy="1625598"/>
          </a:xfrm>
        </p:grpSpPr>
        <p:sp>
          <p:nvSpPr>
            <p:cNvPr id="53" name="Donut 52"/>
            <p:cNvSpPr/>
            <p:nvPr/>
          </p:nvSpPr>
          <p:spPr bwMode="auto">
            <a:xfrm>
              <a:off x="3195638" y="-820737"/>
              <a:ext cx="1625598" cy="1625598"/>
            </a:xfrm>
            <a:prstGeom prst="donut">
              <a:avLst>
                <a:gd name="adj" fmla="val 24313"/>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602036" y="-414339"/>
              <a:ext cx="812802" cy="812802"/>
            </a:xfrm>
            <a:prstGeom prst="ellipse">
              <a:avLst/>
            </a:prstGeom>
            <a:noFill/>
            <a:ln w="34925">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8" name="Rectangle 37"/>
          <p:cNvSpPr/>
          <p:nvPr/>
        </p:nvSpPr>
        <p:spPr>
          <a:xfrm>
            <a:off x="8354937" y="2346727"/>
            <a:ext cx="998212"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-US</a:t>
            </a:r>
          </a:p>
        </p:txBody>
      </p:sp>
      <p:sp>
        <p:nvSpPr>
          <p:cNvPr id="39" name="Rectangle 38"/>
          <p:cNvSpPr/>
          <p:nvPr/>
        </p:nvSpPr>
        <p:spPr>
          <a:xfrm>
            <a:off x="8429640" y="1859607"/>
            <a:ext cx="1010784"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-GB</a:t>
            </a:r>
          </a:p>
        </p:txBody>
      </p:sp>
      <p:sp>
        <p:nvSpPr>
          <p:cNvPr id="40" name="Rectangle 39"/>
          <p:cNvSpPr/>
          <p:nvPr/>
        </p:nvSpPr>
        <p:spPr>
          <a:xfrm>
            <a:off x="8583757" y="1450302"/>
            <a:ext cx="100135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de-DE</a:t>
            </a:r>
          </a:p>
        </p:txBody>
      </p:sp>
      <p:sp>
        <p:nvSpPr>
          <p:cNvPr id="41" name="Rectangle 40"/>
          <p:cNvSpPr/>
          <p:nvPr/>
        </p:nvSpPr>
        <p:spPr>
          <a:xfrm>
            <a:off x="9461323" y="1044401"/>
            <a:ext cx="899208"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p>
        </p:txBody>
      </p:sp>
      <p:sp>
        <p:nvSpPr>
          <p:cNvPr id="43" name="Rectangle 42"/>
          <p:cNvSpPr/>
          <p:nvPr/>
        </p:nvSpPr>
        <p:spPr>
          <a:xfrm>
            <a:off x="10262004" y="1450302"/>
            <a:ext cx="830063"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p>
        </p:txBody>
      </p:sp>
      <p:sp>
        <p:nvSpPr>
          <p:cNvPr id="45" name="Rectangle 44"/>
          <p:cNvSpPr/>
          <p:nvPr/>
        </p:nvSpPr>
        <p:spPr>
          <a:xfrm>
            <a:off x="10432644" y="1859607"/>
            <a:ext cx="71691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it-IT</a:t>
            </a:r>
          </a:p>
        </p:txBody>
      </p:sp>
      <p:sp>
        <p:nvSpPr>
          <p:cNvPr id="47" name="Rectangle 46"/>
          <p:cNvSpPr/>
          <p:nvPr/>
        </p:nvSpPr>
        <p:spPr>
          <a:xfrm>
            <a:off x="10284617" y="2346727"/>
            <a:ext cx="1023357"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zh</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-CN</a:t>
            </a:r>
          </a:p>
        </p:txBody>
      </p:sp>
    </p:spTree>
    <p:extLst>
      <p:ext uri="{BB962C8B-B14F-4D97-AF65-F5344CB8AC3E}">
        <p14:creationId xmlns:p14="http://schemas.microsoft.com/office/powerpoint/2010/main" val="2484087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42" presetClass="path" presetSubtype="0" decel="100000" fill="hold" grpId="1" nodeType="withEffect">
                                  <p:stCondLst>
                                    <p:cond delay="250"/>
                                  </p:stCondLst>
                                  <p:childTnLst>
                                    <p:animMotion origin="layout" path="M 0.01523 0.00046 L 6.25E-7 -3.7037E-7 " pathEditMode="relative" rAng="0" ptsTypes="AA">
                                      <p:cBhvr>
                                        <p:cTn id="13" dur="500" fill="hold"/>
                                        <p:tgtEl>
                                          <p:spTgt spid="8"/>
                                        </p:tgtEl>
                                        <p:attrNameLst>
                                          <p:attrName>ppt_x</p:attrName>
                                          <p:attrName>ppt_y</p:attrName>
                                        </p:attrNameLst>
                                      </p:cBhvr>
                                      <p:rCtr x="-76800" y="-2300"/>
                                    </p:animMotion>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10" presetClass="entr" presetSubtype="0" fill="hold" nodeType="withEffect">
                                  <p:stCondLst>
                                    <p:cond delay="25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42" presetClass="path" presetSubtype="0" decel="100000" fill="hold" nodeType="withEffect">
                                  <p:stCondLst>
                                    <p:cond delay="250"/>
                                  </p:stCondLst>
                                  <p:childTnLst>
                                    <p:animMotion origin="layout" path="M 0.01519 0.00045 L 2.13684E-6 1.04403E-7 " pathEditMode="relative" rAng="0" ptsTypes="AA">
                                      <p:cBhvr>
                                        <p:cTn id="22" dur="500" fill="hold"/>
                                        <p:tgtEl>
                                          <p:spTgt spid="48"/>
                                        </p:tgtEl>
                                        <p:attrNameLst>
                                          <p:attrName>ppt_x</p:attrName>
                                          <p:attrName>ppt_y</p:attrName>
                                        </p:attrNameLst>
                                      </p:cBhvr>
                                      <p:rCtr x="-76600" y="-2300"/>
                                    </p:animMotion>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par>
                                <p:cTn id="27" presetID="10" presetClass="entr" presetSubtype="0" fill="hold" nodeType="withEffect">
                                  <p:stCondLst>
                                    <p:cond delay="25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42" presetClass="path" presetSubtype="0" decel="100000" fill="hold" nodeType="withEffect">
                                  <p:stCondLst>
                                    <p:cond delay="250"/>
                                  </p:stCondLst>
                                  <p:childTnLst>
                                    <p:animMotion origin="layout" path="M 0.01519 0.00045 L 2.33342E-6 4.25329E-6 " pathEditMode="relative" rAng="0" ptsTypes="AA">
                                      <p:cBhvr>
                                        <p:cTn id="31" dur="500" fill="hold"/>
                                        <p:tgtEl>
                                          <p:spTgt spid="49"/>
                                        </p:tgtEl>
                                        <p:attrNameLst>
                                          <p:attrName>ppt_x</p:attrName>
                                          <p:attrName>ppt_y</p:attrName>
                                        </p:attrNameLst>
                                      </p:cBhvr>
                                      <p:rCtr x="-76600" y="-2300"/>
                                    </p:animMotion>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25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42" presetClass="path" presetSubtype="0" decel="100000" fill="hold" nodeType="withEffect">
                                  <p:stCondLst>
                                    <p:cond delay="250"/>
                                  </p:stCondLst>
                                  <p:childTnLst>
                                    <p:animMotion origin="layout" path="M 0.01519 0.00046 L 1.93515E-6 -2.8552E-6 " pathEditMode="relative" rAng="0" ptsTypes="AA">
                                      <p:cBhvr>
                                        <p:cTn id="40" dur="500" fill="hold"/>
                                        <p:tgtEl>
                                          <p:spTgt spid="50"/>
                                        </p:tgtEl>
                                        <p:attrNameLst>
                                          <p:attrName>ppt_x</p:attrName>
                                          <p:attrName>ppt_y</p:attrName>
                                        </p:attrNameLst>
                                      </p:cBhvr>
                                      <p:rCtr x="-76600" y="-2300"/>
                                    </p:animMotion>
                                  </p:childTnLst>
                                </p:cTn>
                              </p:par>
                            </p:childTnLst>
                          </p:cTn>
                        </p:par>
                        <p:par>
                          <p:cTn id="41" fill="hold">
                            <p:stCondLst>
                              <p:cond delay="3000"/>
                            </p:stCondLst>
                            <p:childTnLst>
                              <p:par>
                                <p:cTn id="42" presetID="2" presetClass="entr" presetSubtype="4" fill="hold" grpId="0" nodeType="afterEffect">
                                  <p:stCondLst>
                                    <p:cond delay="0"/>
                                  </p:stCondLst>
                                  <p:childTnLst>
                                    <p:set>
                                      <p:cBhvr>
                                        <p:cTn id="43" dur="1" fill="hold">
                                          <p:stCondLst>
                                            <p:cond delay="0"/>
                                          </p:stCondLst>
                                        </p:cTn>
                                        <p:tgtEl>
                                          <p:spTgt spid="62"/>
                                        </p:tgtEl>
                                        <p:attrNameLst>
                                          <p:attrName>style.visibility</p:attrName>
                                        </p:attrNameLst>
                                      </p:cBhvr>
                                      <p:to>
                                        <p:strVal val="visible"/>
                                      </p:to>
                                    </p:set>
                                    <p:anim calcmode="lin" valueType="num">
                                      <p:cBhvr additive="base">
                                        <p:cTn id="44" dur="500" fill="hold"/>
                                        <p:tgtEl>
                                          <p:spTgt spid="62"/>
                                        </p:tgtEl>
                                        <p:attrNameLst>
                                          <p:attrName>ppt_x</p:attrName>
                                        </p:attrNameLst>
                                      </p:cBhvr>
                                      <p:tavLst>
                                        <p:tav tm="0">
                                          <p:val>
                                            <p:strVal val="#ppt_x"/>
                                          </p:val>
                                        </p:tav>
                                        <p:tav tm="100000">
                                          <p:val>
                                            <p:strVal val="#ppt_x"/>
                                          </p:val>
                                        </p:tav>
                                      </p:tavLst>
                                    </p:anim>
                                    <p:anim calcmode="lin" valueType="num">
                                      <p:cBhvr additive="base">
                                        <p:cTn id="45" dur="500" fill="hold"/>
                                        <p:tgtEl>
                                          <p:spTgt spid="62"/>
                                        </p:tgtEl>
                                        <p:attrNameLst>
                                          <p:attrName>ppt_y</p:attrName>
                                        </p:attrNameLst>
                                      </p:cBhvr>
                                      <p:tavLst>
                                        <p:tav tm="0">
                                          <p:val>
                                            <p:strVal val="1+#ppt_h/2"/>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10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20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30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grpId="0" nodeType="withEffect">
                                  <p:stCondLst>
                                    <p:cond delay="40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par>
                                <p:cTn id="65" presetID="10" presetClass="entr" presetSubtype="0" fill="hold" grpId="0" nodeType="withEffect">
                                  <p:stCondLst>
                                    <p:cond delay="60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8" grpId="0"/>
      <p:bldP spid="8" grpId="1"/>
      <p:bldP spid="52" grpId="0" animBg="1"/>
      <p:bldP spid="38" grpId="0"/>
      <p:bldP spid="39" grpId="0"/>
      <p:bldP spid="40" grpId="0"/>
      <p:bldP spid="41" grpId="0"/>
      <p:bldP spid="43" grpId="0"/>
      <p:bldP spid="45" grpId="0"/>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8486466" y="3578405"/>
            <a:ext cx="2913381" cy="32791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idx="4294967295"/>
          </p:nvPr>
        </p:nvSpPr>
        <p:spPr>
          <a:xfrm>
            <a:off x="1508050" y="289958"/>
            <a:ext cx="10385143" cy="899537"/>
          </a:xfrm>
        </p:spPr>
        <p:txBody>
          <a:bodyPr anchor="ctr"/>
          <a:lstStyle/>
          <a:p>
            <a:r>
              <a:rPr lang="en-US" dirty="0">
                <a:solidFill>
                  <a:schemeClr val="tx1"/>
                </a:solidFill>
              </a:rPr>
              <a:t>Text Analytics</a:t>
            </a:r>
          </a:p>
        </p:txBody>
      </p:sp>
      <p:grpSp>
        <p:nvGrpSpPr>
          <p:cNvPr id="11" name="Group 10"/>
          <p:cNvGrpSpPr/>
          <p:nvPr/>
        </p:nvGrpSpPr>
        <p:grpSpPr>
          <a:xfrm>
            <a:off x="-348610" y="296183"/>
            <a:ext cx="1813082" cy="899537"/>
            <a:chOff x="-355601" y="301625"/>
            <a:chExt cx="1849438" cy="917575"/>
          </a:xfrm>
        </p:grpSpPr>
        <p:sp>
          <p:nvSpPr>
            <p:cNvPr id="10"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7"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18" name="AutoShape 3"/>
          <p:cNvSpPr>
            <a:spLocks noChangeAspect="1" noChangeArrowheads="1" noTextEdit="1"/>
          </p:cNvSpPr>
          <p:nvPr/>
        </p:nvSpPr>
        <p:spPr bwMode="auto">
          <a:xfrm>
            <a:off x="2707418" y="773225"/>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8" name="Group 47"/>
          <p:cNvGrpSpPr/>
          <p:nvPr/>
        </p:nvGrpSpPr>
        <p:grpSpPr>
          <a:xfrm>
            <a:off x="2623230" y="3727808"/>
            <a:ext cx="9568771" cy="768022"/>
            <a:chOff x="2675830" y="1779503"/>
            <a:chExt cx="9760645" cy="783422"/>
          </a:xfrm>
        </p:grpSpPr>
        <p:sp>
          <p:nvSpPr>
            <p:cNvPr id="46" name="Freeform 45"/>
            <p:cNvSpPr>
              <a:spLocks/>
            </p:cNvSpPr>
            <p:nvPr/>
          </p:nvSpPr>
          <p:spPr bwMode="auto">
            <a:xfrm>
              <a:off x="2947313" y="1779503"/>
              <a:ext cx="9489162"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0" name="Freeform 6"/>
            <p:cNvSpPr>
              <a:spLocks/>
            </p:cNvSpPr>
            <p:nvPr/>
          </p:nvSpPr>
          <p:spPr bwMode="auto">
            <a:xfrm>
              <a:off x="2675830" y="1779503"/>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5" name="Rectangle 34"/>
            <p:cNvSpPr/>
            <p:nvPr/>
          </p:nvSpPr>
          <p:spPr>
            <a:xfrm>
              <a:off x="3383423" y="1817271"/>
              <a:ext cx="4102910" cy="709653"/>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Sentiment analysis</a:t>
              </a:r>
            </a:p>
          </p:txBody>
        </p:sp>
      </p:grpSp>
      <p:sp>
        <p:nvSpPr>
          <p:cNvPr id="24" name="AutoShape 3"/>
          <p:cNvSpPr>
            <a:spLocks noChangeAspect="1" noChangeArrowheads="1" noTextEdit="1"/>
          </p:cNvSpPr>
          <p:nvPr/>
        </p:nvSpPr>
        <p:spPr bwMode="auto">
          <a:xfrm>
            <a:off x="7361289" y="4039333"/>
            <a:ext cx="3513328" cy="169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9" name="Group 48"/>
          <p:cNvGrpSpPr/>
          <p:nvPr/>
        </p:nvGrpSpPr>
        <p:grpSpPr>
          <a:xfrm>
            <a:off x="2253070" y="4579576"/>
            <a:ext cx="9938931" cy="768022"/>
            <a:chOff x="2298248" y="2648351"/>
            <a:chExt cx="10138227" cy="783422"/>
          </a:xfrm>
        </p:grpSpPr>
        <p:sp>
          <p:nvSpPr>
            <p:cNvPr id="44" name="Freeform 43"/>
            <p:cNvSpPr>
              <a:spLocks/>
            </p:cNvSpPr>
            <p:nvPr/>
          </p:nvSpPr>
          <p:spPr bwMode="auto">
            <a:xfrm>
              <a:off x="2569731" y="2648351"/>
              <a:ext cx="9866744"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6" name="Freeform 6"/>
            <p:cNvSpPr>
              <a:spLocks/>
            </p:cNvSpPr>
            <p:nvPr/>
          </p:nvSpPr>
          <p:spPr bwMode="auto">
            <a:xfrm>
              <a:off x="2298248" y="264835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6" name="Rectangle 35"/>
            <p:cNvSpPr/>
            <p:nvPr/>
          </p:nvSpPr>
          <p:spPr>
            <a:xfrm>
              <a:off x="3110683" y="2686119"/>
              <a:ext cx="4770049" cy="709653"/>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Key phrase extraction</a:t>
              </a:r>
            </a:p>
          </p:txBody>
        </p:sp>
      </p:grpSp>
      <p:sp>
        <p:nvSpPr>
          <p:cNvPr id="30" name="AutoShape 3"/>
          <p:cNvSpPr>
            <a:spLocks noChangeAspect="1" noChangeArrowheads="1" noTextEdit="1"/>
          </p:cNvSpPr>
          <p:nvPr/>
        </p:nvSpPr>
        <p:spPr bwMode="auto">
          <a:xfrm>
            <a:off x="1897575" y="3438773"/>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50" name="Group 49"/>
          <p:cNvGrpSpPr/>
          <p:nvPr/>
        </p:nvGrpSpPr>
        <p:grpSpPr>
          <a:xfrm>
            <a:off x="1897575" y="5421573"/>
            <a:ext cx="10294426" cy="768022"/>
            <a:chOff x="1935624" y="3507231"/>
            <a:chExt cx="10500851" cy="783422"/>
          </a:xfrm>
        </p:grpSpPr>
        <p:sp>
          <p:nvSpPr>
            <p:cNvPr id="42" name="Freeform 41"/>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32"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7" name="Rectangle 36"/>
            <p:cNvSpPr/>
            <p:nvPr/>
          </p:nvSpPr>
          <p:spPr>
            <a:xfrm>
              <a:off x="2729683" y="3544999"/>
              <a:ext cx="8386994" cy="709653"/>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Language detection for 120 languages</a:t>
              </a:r>
            </a:p>
          </p:txBody>
        </p:sp>
      </p:grpSp>
      <p:pic>
        <p:nvPicPr>
          <p:cNvPr id="2" name="Picture 1"/>
          <p:cNvPicPr>
            <a:picLocks noChangeAspect="1"/>
          </p:cNvPicPr>
          <p:nvPr/>
        </p:nvPicPr>
        <p:blipFill>
          <a:blip r:embed="rId4"/>
          <a:stretch>
            <a:fillRect/>
          </a:stretch>
        </p:blipFill>
        <p:spPr>
          <a:xfrm>
            <a:off x="1001533" y="3600730"/>
            <a:ext cx="1621697" cy="828185"/>
          </a:xfrm>
          <a:prstGeom prst="rect">
            <a:avLst/>
          </a:prstGeom>
        </p:spPr>
      </p:pic>
      <p:pic>
        <p:nvPicPr>
          <p:cNvPr id="8194" name="Picture 2" descr="https://portalstoragewu.blob.core.windows.net/media/Default/Content/TA_Key%20phrases_R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234" y="4428915"/>
            <a:ext cx="1744133" cy="99265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portalstoragewu.blob.core.windows.net/media/Default/Content/TA_Language_R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211" y="5257100"/>
            <a:ext cx="1647137" cy="9374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msdnshared.blob.core.windows.net/media/2016/06/062216_0047_TextAnalyti1.png"/>
          <p:cNvPicPr>
            <a:picLocks noChangeAspect="1" noChangeArrowheads="1"/>
          </p:cNvPicPr>
          <p:nvPr/>
        </p:nvPicPr>
        <p:blipFill rotWithShape="1">
          <a:blip r:embed="rId7">
            <a:extLst>
              <a:ext uri="{28A0092B-C50C-407E-A947-70E740481C1C}">
                <a14:useLocalDpi xmlns:a14="http://schemas.microsoft.com/office/drawing/2010/main" val="0"/>
              </a:ext>
            </a:extLst>
          </a:blip>
          <a:srcRect l="50328" r="22702" b="20984"/>
          <a:stretch/>
        </p:blipFill>
        <p:spPr bwMode="auto">
          <a:xfrm>
            <a:off x="8013852" y="1822878"/>
            <a:ext cx="2978814" cy="1613615"/>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6840062" y="2388437"/>
            <a:ext cx="998212"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-US</a:t>
            </a:r>
          </a:p>
        </p:txBody>
      </p:sp>
      <p:sp>
        <p:nvSpPr>
          <p:cNvPr id="56" name="Rectangle 55"/>
          <p:cNvSpPr/>
          <p:nvPr/>
        </p:nvSpPr>
        <p:spPr>
          <a:xfrm>
            <a:off x="7016298" y="1859607"/>
            <a:ext cx="1010784"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-GB</a:t>
            </a:r>
          </a:p>
        </p:txBody>
      </p:sp>
      <p:sp>
        <p:nvSpPr>
          <p:cNvPr id="57" name="Rectangle 56"/>
          <p:cNvSpPr/>
          <p:nvPr/>
        </p:nvSpPr>
        <p:spPr>
          <a:xfrm>
            <a:off x="7895513" y="1450302"/>
            <a:ext cx="100135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de-DE</a:t>
            </a:r>
          </a:p>
        </p:txBody>
      </p:sp>
      <p:sp>
        <p:nvSpPr>
          <p:cNvPr id="58" name="Rectangle 57"/>
          <p:cNvSpPr/>
          <p:nvPr/>
        </p:nvSpPr>
        <p:spPr>
          <a:xfrm>
            <a:off x="9086778" y="1412909"/>
            <a:ext cx="899208"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p>
        </p:txBody>
      </p:sp>
      <p:sp>
        <p:nvSpPr>
          <p:cNvPr id="59" name="Rectangle 58"/>
          <p:cNvSpPr/>
          <p:nvPr/>
        </p:nvSpPr>
        <p:spPr>
          <a:xfrm>
            <a:off x="10195726" y="1450302"/>
            <a:ext cx="830063"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p>
        </p:txBody>
      </p:sp>
      <p:sp>
        <p:nvSpPr>
          <p:cNvPr id="60" name="Rectangle 59"/>
          <p:cNvSpPr/>
          <p:nvPr/>
        </p:nvSpPr>
        <p:spPr>
          <a:xfrm>
            <a:off x="10634209" y="1866477"/>
            <a:ext cx="71691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it-IT</a:t>
            </a:r>
          </a:p>
        </p:txBody>
      </p:sp>
      <p:sp>
        <p:nvSpPr>
          <p:cNvPr id="61" name="Rectangle 60"/>
          <p:cNvSpPr/>
          <p:nvPr/>
        </p:nvSpPr>
        <p:spPr>
          <a:xfrm>
            <a:off x="10898147" y="2346514"/>
            <a:ext cx="1023357"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zh</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-CN</a:t>
            </a:r>
          </a:p>
        </p:txBody>
      </p:sp>
    </p:spTree>
    <p:extLst>
      <p:ext uri="{BB962C8B-B14F-4D97-AF65-F5344CB8AC3E}">
        <p14:creationId xmlns:p14="http://schemas.microsoft.com/office/powerpoint/2010/main" val="346143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8"/>
                                        </p:tgtEl>
                                        <p:attrNameLst>
                                          <p:attrName>ppt_x</p:attrName>
                                          <p:attrName>ppt_y</p:attrName>
                                        </p:attrNameLst>
                                      </p:cBhvr>
                                      <p:rCtr x="-76600" y="-2300"/>
                                    </p:animMotion>
                                  </p:childTnLst>
                                </p:cTn>
                              </p:par>
                              <p:par>
                                <p:cTn id="14" presetID="10" presetClass="entr" presetSubtype="0" fill="hold" nodeType="withEffect">
                                  <p:stCondLst>
                                    <p:cond delay="25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42" presetClass="path" presetSubtype="0" decel="100000" fill="hold" nodeType="withEffect">
                                  <p:stCondLst>
                                    <p:cond delay="250"/>
                                  </p:stCondLst>
                                  <p:childTnLst>
                                    <p:animMotion origin="layout" path="M 0.01519 0.00045 L 2.13684E-6 1.04403E-7 " pathEditMode="relative" rAng="0" ptsTypes="AA">
                                      <p:cBhvr>
                                        <p:cTn id="18" dur="500" fill="hold"/>
                                        <p:tgtEl>
                                          <p:spTgt spid="48"/>
                                        </p:tgtEl>
                                        <p:attrNameLst>
                                          <p:attrName>ppt_x</p:attrName>
                                          <p:attrName>ppt_y</p:attrName>
                                        </p:attrNameLst>
                                      </p:cBhvr>
                                      <p:rCtr x="-766" y="-23"/>
                                    </p:animMotion>
                                  </p:childTnLst>
                                </p:cTn>
                              </p:par>
                              <p:par>
                                <p:cTn id="19" presetID="10" presetClass="entr" presetSubtype="0" fill="hold" nodeType="withEffect">
                                  <p:stCondLst>
                                    <p:cond delay="25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42" presetClass="path" presetSubtype="0" decel="100000" fill="hold" nodeType="withEffect">
                                  <p:stCondLst>
                                    <p:cond delay="250"/>
                                  </p:stCondLst>
                                  <p:childTnLst>
                                    <p:animMotion origin="layout" path="M 0.01519 0.00045 L 2.33342E-6 4.25329E-6 " pathEditMode="relative" rAng="0" ptsTypes="AA">
                                      <p:cBhvr>
                                        <p:cTn id="23" dur="500" fill="hold"/>
                                        <p:tgtEl>
                                          <p:spTgt spid="49"/>
                                        </p:tgtEl>
                                        <p:attrNameLst>
                                          <p:attrName>ppt_x</p:attrName>
                                          <p:attrName>ppt_y</p:attrName>
                                        </p:attrNameLst>
                                      </p:cBhvr>
                                      <p:rCtr x="-766" y="-23"/>
                                    </p:animMotion>
                                  </p:childTnLst>
                                </p:cTn>
                              </p:par>
                              <p:par>
                                <p:cTn id="24" presetID="10" presetClass="entr" presetSubtype="0" fill="hold" nodeType="withEffect">
                                  <p:stCondLst>
                                    <p:cond delay="25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42" presetClass="path" presetSubtype="0" decel="100000" fill="hold" nodeType="withEffect">
                                  <p:stCondLst>
                                    <p:cond delay="250"/>
                                  </p:stCondLst>
                                  <p:childTnLst>
                                    <p:animMotion origin="layout" path="M 0.01519 0.00046 L 1.93515E-6 -2.8552E-6 " pathEditMode="relative" rAng="0" ptsTypes="AA">
                                      <p:cBhvr>
                                        <p:cTn id="28" dur="500" fill="hold"/>
                                        <p:tgtEl>
                                          <p:spTgt spid="50"/>
                                        </p:tgtEl>
                                        <p:attrNameLst>
                                          <p:attrName>ppt_x</p:attrName>
                                          <p:attrName>ppt_y</p:attrName>
                                        </p:attrNameLst>
                                      </p:cBhvr>
                                      <p:rCtr x="-766" y="-23"/>
                                    </p:animMotion>
                                  </p:childTnLst>
                                </p:cTn>
                              </p:par>
                              <p:par>
                                <p:cTn id="29" presetID="2" presetClass="entr" presetSubtype="4" fill="hold" nodeType="withEffect">
                                  <p:stCondLst>
                                    <p:cond delay="25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194"/>
                                        </p:tgtEl>
                                        <p:attrNameLst>
                                          <p:attrName>style.visibility</p:attrName>
                                        </p:attrNameLst>
                                      </p:cBhvr>
                                      <p:to>
                                        <p:strVal val="visible"/>
                                      </p:to>
                                    </p:set>
                                    <p:anim calcmode="lin" valueType="num">
                                      <p:cBhvr additive="base">
                                        <p:cTn id="35" dur="500" fill="hold"/>
                                        <p:tgtEl>
                                          <p:spTgt spid="8194"/>
                                        </p:tgtEl>
                                        <p:attrNameLst>
                                          <p:attrName>ppt_x</p:attrName>
                                        </p:attrNameLst>
                                      </p:cBhvr>
                                      <p:tavLst>
                                        <p:tav tm="0">
                                          <p:val>
                                            <p:strVal val="#ppt_x"/>
                                          </p:val>
                                        </p:tav>
                                        <p:tav tm="100000">
                                          <p:val>
                                            <p:strVal val="#ppt_x"/>
                                          </p:val>
                                        </p:tav>
                                      </p:tavLst>
                                    </p:anim>
                                    <p:anim calcmode="lin" valueType="num">
                                      <p:cBhvr additive="base">
                                        <p:cTn id="36" dur="500" fill="hold"/>
                                        <p:tgtEl>
                                          <p:spTgt spid="819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198"/>
                                        </p:tgtEl>
                                        <p:attrNameLst>
                                          <p:attrName>style.visibility</p:attrName>
                                        </p:attrNameLst>
                                      </p:cBhvr>
                                      <p:to>
                                        <p:strVal val="visible"/>
                                      </p:to>
                                    </p:set>
                                    <p:anim calcmode="lin" valueType="num">
                                      <p:cBhvr additive="base">
                                        <p:cTn id="39" dur="500" fill="hold"/>
                                        <p:tgtEl>
                                          <p:spTgt spid="8198"/>
                                        </p:tgtEl>
                                        <p:attrNameLst>
                                          <p:attrName>ppt_x</p:attrName>
                                        </p:attrNameLst>
                                      </p:cBhvr>
                                      <p:tavLst>
                                        <p:tav tm="0">
                                          <p:val>
                                            <p:strVal val="#ppt_x"/>
                                          </p:val>
                                        </p:tav>
                                        <p:tav tm="100000">
                                          <p:val>
                                            <p:strVal val="#ppt_x"/>
                                          </p:val>
                                        </p:tav>
                                      </p:tavLst>
                                    </p:anim>
                                    <p:anim calcmode="lin" valueType="num">
                                      <p:cBhvr additive="base">
                                        <p:cTn id="40" dur="500" fill="hold"/>
                                        <p:tgtEl>
                                          <p:spTgt spid="8198"/>
                                        </p:tgtEl>
                                        <p:attrNameLst>
                                          <p:attrName>ppt_y</p:attrName>
                                        </p:attrNameLst>
                                      </p:cBhvr>
                                      <p:tavLst>
                                        <p:tav tm="0">
                                          <p:val>
                                            <p:strVal val="1+#ppt_h/2"/>
                                          </p:val>
                                        </p:tav>
                                        <p:tav tm="100000">
                                          <p:val>
                                            <p:strVal val="#ppt_y"/>
                                          </p:val>
                                        </p:tav>
                                      </p:tavLst>
                                    </p:anim>
                                  </p:childTnLst>
                                </p:cTn>
                              </p:par>
                            </p:childTnLst>
                          </p:cTn>
                        </p:par>
                        <p:par>
                          <p:cTn id="41" fill="hold">
                            <p:stCondLst>
                              <p:cond delay="750"/>
                            </p:stCondLst>
                            <p:childTnLst>
                              <p:par>
                                <p:cTn id="42" presetID="10" presetClass="entr" presetSubtype="0" fill="hold" grpId="0"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10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par>
                                <p:cTn id="48" presetID="10" presetClass="entr" presetSubtype="0" fill="hold" grpId="0" nodeType="withEffect">
                                  <p:stCondLst>
                                    <p:cond delay="20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par>
                                <p:cTn id="51" presetID="10" presetClass="entr" presetSubtype="0" fill="hold" grpId="0" nodeType="withEffect">
                                  <p:stCondLst>
                                    <p:cond delay="30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500"/>
                                        <p:tgtEl>
                                          <p:spTgt spid="58"/>
                                        </p:tgtEl>
                                      </p:cBhvr>
                                    </p:animEffect>
                                  </p:childTnLst>
                                </p:cTn>
                              </p:par>
                              <p:par>
                                <p:cTn id="54" presetID="10" presetClass="entr" presetSubtype="0" fill="hold" grpId="0" nodeType="withEffect">
                                  <p:stCondLst>
                                    <p:cond delay="40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10" presetClass="entr" presetSubtype="0" fill="hold" grpId="0" nodeType="withEffect">
                                  <p:stCondLst>
                                    <p:cond delay="60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par>
                                <p:cTn id="63" presetID="2" presetClass="entr" presetSubtype="4" fill="hold" nodeType="withEffect">
                                  <p:stCondLst>
                                    <p:cond delay="0"/>
                                  </p:stCondLst>
                                  <p:childTnLst>
                                    <p:set>
                                      <p:cBhvr>
                                        <p:cTn id="64" dur="1" fill="hold">
                                          <p:stCondLst>
                                            <p:cond delay="0"/>
                                          </p:stCondLst>
                                        </p:cTn>
                                        <p:tgtEl>
                                          <p:spTgt spid="8200"/>
                                        </p:tgtEl>
                                        <p:attrNameLst>
                                          <p:attrName>style.visibility</p:attrName>
                                        </p:attrNameLst>
                                      </p:cBhvr>
                                      <p:to>
                                        <p:strVal val="visible"/>
                                      </p:to>
                                    </p:set>
                                    <p:anim calcmode="lin" valueType="num">
                                      <p:cBhvr additive="base">
                                        <p:cTn id="65" dur="500" fill="hold"/>
                                        <p:tgtEl>
                                          <p:spTgt spid="8200"/>
                                        </p:tgtEl>
                                        <p:attrNameLst>
                                          <p:attrName>ppt_x</p:attrName>
                                        </p:attrNameLst>
                                      </p:cBhvr>
                                      <p:tavLst>
                                        <p:tav tm="0">
                                          <p:val>
                                            <p:strVal val="#ppt_x"/>
                                          </p:val>
                                        </p:tav>
                                        <p:tav tm="100000">
                                          <p:val>
                                            <p:strVal val="#ppt_x"/>
                                          </p:val>
                                        </p:tav>
                                      </p:tavLst>
                                    </p:anim>
                                    <p:anim calcmode="lin" valueType="num">
                                      <p:cBhvr additive="base">
                                        <p:cTn id="66" dur="500" fill="hold"/>
                                        <p:tgtEl>
                                          <p:spTgt spid="82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51" grpId="0"/>
      <p:bldP spid="56" grpId="0"/>
      <p:bldP spid="57" grpId="0"/>
      <p:bldP spid="58" grpId="0"/>
      <p:bldP spid="59" grpId="0"/>
      <p:bldP spid="60" grpId="0"/>
      <p:bldP spid="6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721794" y="2094369"/>
            <a:ext cx="8112956" cy="2353233"/>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4313" dirty="0">
                <a:gradFill>
                  <a:gsLst>
                    <a:gs pos="1250">
                      <a:srgbClr val="404040"/>
                    </a:gs>
                    <a:gs pos="100000">
                      <a:srgbClr val="404040"/>
                    </a:gs>
                  </a:gsLst>
                  <a:lin ang="5400000" scaled="0"/>
                </a:gradFill>
              </a:rPr>
              <a:t>LUIS</a:t>
            </a:r>
            <a:br>
              <a:rPr lang="en-US" sz="4313" dirty="0">
                <a:gradFill>
                  <a:gsLst>
                    <a:gs pos="1250">
                      <a:srgbClr val="404040"/>
                    </a:gs>
                    <a:gs pos="100000">
                      <a:srgbClr val="404040"/>
                    </a:gs>
                  </a:gsLst>
                  <a:lin ang="5400000" scaled="0"/>
                </a:gradFill>
              </a:rPr>
            </a:br>
            <a:r>
              <a:rPr lang="en-US" sz="4313" dirty="0">
                <a:gradFill>
                  <a:gsLst>
                    <a:gs pos="1250">
                      <a:srgbClr val="404040"/>
                    </a:gs>
                    <a:gs pos="100000">
                      <a:srgbClr val="404040"/>
                    </a:gs>
                  </a:gsLst>
                  <a:lin ang="5400000" scaled="0"/>
                </a:gradFill>
              </a:rPr>
              <a:t>Language Understanding </a:t>
            </a:r>
            <a:br>
              <a:rPr lang="en-US" sz="4313" dirty="0">
                <a:gradFill>
                  <a:gsLst>
                    <a:gs pos="1250">
                      <a:srgbClr val="404040"/>
                    </a:gs>
                    <a:gs pos="100000">
                      <a:srgbClr val="404040"/>
                    </a:gs>
                  </a:gsLst>
                  <a:lin ang="5400000" scaled="0"/>
                </a:gradFill>
              </a:rPr>
            </a:br>
            <a:r>
              <a:rPr lang="en-US" sz="4313" dirty="0">
                <a:gradFill>
                  <a:gsLst>
                    <a:gs pos="1250">
                      <a:srgbClr val="404040"/>
                    </a:gs>
                    <a:gs pos="100000">
                      <a:srgbClr val="404040"/>
                    </a:gs>
                  </a:gsLst>
                  <a:lin ang="5400000" scaled="0"/>
                </a:gradFill>
              </a:rPr>
              <a:t>Intelligent Service</a:t>
            </a:r>
            <a:br>
              <a:rPr lang="en-US" sz="4705" dirty="0">
                <a:gradFill>
                  <a:gsLst>
                    <a:gs pos="1250">
                      <a:srgbClr val="404040"/>
                    </a:gs>
                    <a:gs pos="100000">
                      <a:srgbClr val="404040"/>
                    </a:gs>
                  </a:gsLst>
                  <a:lin ang="5400000" scaled="0"/>
                </a:gradFill>
              </a:rPr>
            </a:br>
            <a:endParaRPr lang="en-US" sz="2745" dirty="0">
              <a:gradFill>
                <a:gsLst>
                  <a:gs pos="1250">
                    <a:srgbClr val="404040"/>
                  </a:gs>
                  <a:gs pos="100000">
                    <a:srgbClr val="404040"/>
                  </a:gs>
                </a:gsLst>
                <a:lin ang="5400000" scaled="0"/>
              </a:gradFill>
              <a:latin typeface="Segoe UI"/>
            </a:endParaRPr>
          </a:p>
        </p:txBody>
      </p:sp>
      <p:sp>
        <p:nvSpPr>
          <p:cNvPr id="12" name="Parallelogram 11"/>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2" name="Group 1"/>
          <p:cNvGrpSpPr/>
          <p:nvPr/>
        </p:nvGrpSpPr>
        <p:grpSpPr>
          <a:xfrm>
            <a:off x="-17119" y="1878932"/>
            <a:ext cx="3592122" cy="3062785"/>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45558" y="2811462"/>
              <a:ext cx="2183317" cy="1150938"/>
            </a:xfrm>
            <a:prstGeom prst="rect">
              <a:avLst/>
            </a:prstGeom>
          </p:spPr>
        </p:pic>
      </p:grpSp>
    </p:spTree>
    <p:extLst>
      <p:ext uri="{BB962C8B-B14F-4D97-AF65-F5344CB8AC3E}">
        <p14:creationId xmlns:p14="http://schemas.microsoft.com/office/powerpoint/2010/main" val="3576676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2 0.00023 L -1.875E-6 -1.85185E-6 " pathEditMode="relative" rAng="0" ptsTypes="AA">
                                      <p:cBhvr>
                                        <p:cTn id="17" dur="500" fill="hold"/>
                                        <p:tgtEl>
                                          <p:spTgt spid="7"/>
                                        </p:tgtEl>
                                        <p:attrNameLst>
                                          <p:attrName>ppt_x</p:attrName>
                                          <p:attrName>ppt_y</p:attrName>
                                        </p:attrNameLst>
                                      </p:cBhvr>
                                      <p:rCtr x="924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1" y="3877214"/>
            <a:ext cx="12192000" cy="2689274"/>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 name="Content Placeholder 2"/>
          <p:cNvSpPr>
            <a:spLocks noGrp="1"/>
          </p:cNvSpPr>
          <p:nvPr>
            <p:ph idx="4294967295"/>
          </p:nvPr>
        </p:nvSpPr>
        <p:spPr>
          <a:xfrm>
            <a:off x="1912685" y="1387145"/>
            <a:ext cx="9831104" cy="2380621"/>
          </a:xfrm>
          <a:prstGeom prst="rect">
            <a:avLst/>
          </a:prstGeom>
        </p:spPr>
        <p:txBody>
          <a:bodyPr/>
          <a:lstStyle/>
          <a:p>
            <a:pPr marL="0" indent="0">
              <a:spcBef>
                <a:spcPts val="1765"/>
              </a:spcBef>
              <a:buNone/>
            </a:pPr>
            <a:r>
              <a:rPr lang="en-US" sz="2745" dirty="0"/>
              <a:t>Lets you understand what your users are saying</a:t>
            </a:r>
          </a:p>
          <a:p>
            <a:pPr marL="0" indent="0">
              <a:spcBef>
                <a:spcPts val="1765"/>
              </a:spcBef>
              <a:buNone/>
            </a:pPr>
            <a:r>
              <a:rPr lang="en-US" sz="2745" dirty="0"/>
              <a:t>Seamless integration with Speech Recognition</a:t>
            </a:r>
          </a:p>
          <a:p>
            <a:pPr marL="0" indent="0">
              <a:spcBef>
                <a:spcPts val="1765"/>
              </a:spcBef>
              <a:buNone/>
            </a:pPr>
            <a:r>
              <a:rPr lang="en-US" sz="2745" dirty="0"/>
              <a:t>A few examples are enough to deploy an application</a:t>
            </a:r>
          </a:p>
          <a:p>
            <a:pPr marL="0" indent="0">
              <a:spcBef>
                <a:spcPts val="1765"/>
              </a:spcBef>
              <a:buNone/>
            </a:pPr>
            <a:r>
              <a:rPr lang="en-US" sz="2745" dirty="0"/>
              <a:t>LUIS learns over time</a:t>
            </a:r>
          </a:p>
        </p:txBody>
      </p:sp>
      <p:sp>
        <p:nvSpPr>
          <p:cNvPr id="11" name="Title 7"/>
          <p:cNvSpPr txBox="1">
            <a:spLocks/>
          </p:cNvSpPr>
          <p:nvPr/>
        </p:nvSpPr>
        <p:spPr>
          <a:xfrm>
            <a:off x="1508049" y="289958"/>
            <a:ext cx="10683952"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Language Understanding Intelligent Service</a:t>
            </a:r>
          </a:p>
        </p:txBody>
      </p:sp>
      <p:grpSp>
        <p:nvGrpSpPr>
          <p:cNvPr id="12" name="Group 11"/>
          <p:cNvGrpSpPr/>
          <p:nvPr/>
        </p:nvGrpSpPr>
        <p:grpSpPr>
          <a:xfrm>
            <a:off x="-348610" y="296183"/>
            <a:ext cx="1813082" cy="899537"/>
            <a:chOff x="-355601" y="301625"/>
            <a:chExt cx="1849438" cy="917575"/>
          </a:xfrm>
        </p:grpSpPr>
        <p:sp>
          <p:nvSpPr>
            <p:cNvPr id="13"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4" name="Picture 13"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17489" y="478673"/>
              <a:ext cx="965199" cy="508805"/>
            </a:xfrm>
            <a:prstGeom prst="rect">
              <a:avLst/>
            </a:prstGeom>
          </p:spPr>
        </p:pic>
      </p:grpSp>
      <p:sp>
        <p:nvSpPr>
          <p:cNvPr id="22" name="Rectangle 21"/>
          <p:cNvSpPr/>
          <p:nvPr/>
        </p:nvSpPr>
        <p:spPr>
          <a:xfrm>
            <a:off x="5648011" y="7614305"/>
            <a:ext cx="2028603" cy="13945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62442" y="4176021"/>
            <a:ext cx="2211493" cy="2211493"/>
            <a:chOff x="471714" y="4259262"/>
            <a:chExt cx="2255838" cy="2255838"/>
          </a:xfrm>
        </p:grpSpPr>
        <p:sp>
          <p:nvSpPr>
            <p:cNvPr id="4" name="Rectangle 3"/>
            <p:cNvSpPr/>
            <p:nvPr/>
          </p:nvSpPr>
          <p:spPr bwMode="auto">
            <a:xfrm>
              <a:off x="471714"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808037" y="4987638"/>
              <a:ext cx="1471878" cy="845744"/>
            </a:xfrm>
            <a:prstGeom prst="rect">
              <a:avLst/>
            </a:prstGeom>
            <a:noFill/>
          </p:spPr>
          <p:txBody>
            <a:bodyPr wrap="none" rtlCol="0">
              <a:spAutoFit/>
            </a:bodyPr>
            <a:lstStyle/>
            <a:p>
              <a:pPr defTabSz="896386"/>
              <a:r>
                <a:rPr lang="en-US" sz="2400" kern="0" dirty="0">
                  <a:gradFill>
                    <a:gsLst>
                      <a:gs pos="1250">
                        <a:srgbClr val="FFFFFF"/>
                      </a:gs>
                      <a:gs pos="100000">
                        <a:srgbClr val="FFFFFF"/>
                      </a:gs>
                    </a:gsLst>
                    <a:lin ang="5400000" scaled="0"/>
                  </a:gradFill>
                </a:rPr>
                <a:t>Define </a:t>
              </a:r>
            </a:p>
            <a:p>
              <a:pPr defTabSz="896386"/>
              <a:r>
                <a:rPr lang="en-US" sz="2400" kern="0" dirty="0">
                  <a:gradFill>
                    <a:gsLst>
                      <a:gs pos="1250">
                        <a:srgbClr val="FFFFFF"/>
                      </a:gs>
                      <a:gs pos="100000">
                        <a:srgbClr val="FFFFFF"/>
                      </a:gs>
                    </a:gsLst>
                    <a:lin ang="5400000" scaled="0"/>
                  </a:gradFill>
                </a:rPr>
                <a:t>Concepts</a:t>
              </a:r>
            </a:p>
          </p:txBody>
        </p:sp>
      </p:grpSp>
      <p:grpSp>
        <p:nvGrpSpPr>
          <p:cNvPr id="10" name="Group 9"/>
          <p:cNvGrpSpPr/>
          <p:nvPr/>
        </p:nvGrpSpPr>
        <p:grpSpPr>
          <a:xfrm>
            <a:off x="2896817" y="4176021"/>
            <a:ext cx="2229281" cy="2211493"/>
            <a:chOff x="2923492" y="4259262"/>
            <a:chExt cx="2273983"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p:cNvSpPr txBox="1"/>
            <p:nvPr/>
          </p:nvSpPr>
          <p:spPr>
            <a:xfrm>
              <a:off x="3612923" y="4987638"/>
              <a:ext cx="1475084" cy="845744"/>
            </a:xfrm>
            <a:prstGeom prst="rect">
              <a:avLst/>
            </a:prstGeom>
            <a:noFill/>
          </p:spPr>
          <p:txBody>
            <a:bodyPr wrap="none" rtlCol="0">
              <a:spAutoFit/>
            </a:bodyPr>
            <a:lstStyle/>
            <a:p>
              <a:pPr defTabSz="896386"/>
              <a:r>
                <a:rPr lang="en-US" sz="2400" kern="0" dirty="0">
                  <a:gradFill>
                    <a:gsLst>
                      <a:gs pos="1250">
                        <a:srgbClr val="FFFFFF"/>
                      </a:gs>
                      <a:gs pos="100000">
                        <a:srgbClr val="FFFFFF"/>
                      </a:gs>
                    </a:gsLst>
                    <a:lin ang="5400000" scaled="0"/>
                  </a:gradFill>
                </a:rPr>
                <a:t>Provide</a:t>
              </a:r>
            </a:p>
            <a:p>
              <a:pPr defTabSz="896386"/>
              <a:r>
                <a:rPr lang="en-US" sz="2400" kern="0" dirty="0">
                  <a:gradFill>
                    <a:gsLst>
                      <a:gs pos="1250">
                        <a:srgbClr val="FFFFFF"/>
                      </a:gs>
                      <a:gs pos="100000">
                        <a:srgbClr val="FFFFFF"/>
                      </a:gs>
                    </a:gsLst>
                    <a:lin ang="5400000" scaled="0"/>
                  </a:gradFill>
                </a:rPr>
                <a:t>Examples</a:t>
              </a:r>
            </a:p>
          </p:txBody>
        </p:sp>
      </p:grpSp>
      <p:grpSp>
        <p:nvGrpSpPr>
          <p:cNvPr id="31" name="Group 4"/>
          <p:cNvGrpSpPr>
            <a:grpSpLocks noChangeAspect="1"/>
          </p:cNvGrpSpPr>
          <p:nvPr/>
        </p:nvGrpSpPr>
        <p:grpSpPr bwMode="auto">
          <a:xfrm>
            <a:off x="818611" y="1860257"/>
            <a:ext cx="694107" cy="1444240"/>
            <a:chOff x="3694" y="1739"/>
            <a:chExt cx="446" cy="928"/>
          </a:xfrm>
        </p:grpSpPr>
        <p:sp>
          <p:nvSpPr>
            <p:cNvPr id="32" name="AutoShape 3"/>
            <p:cNvSpPr>
              <a:spLocks noChangeAspect="1" noChangeArrowheads="1" noTextEdit="1"/>
            </p:cNvSpPr>
            <p:nvPr/>
          </p:nvSpPr>
          <p:spPr bwMode="auto">
            <a:xfrm>
              <a:off x="3694" y="1739"/>
              <a:ext cx="446"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3" name="Freeform 5"/>
            <p:cNvSpPr>
              <a:spLocks/>
            </p:cNvSpPr>
            <p:nvPr/>
          </p:nvSpPr>
          <p:spPr bwMode="auto">
            <a:xfrm>
              <a:off x="3771" y="1737"/>
              <a:ext cx="290" cy="618"/>
            </a:xfrm>
            <a:custGeom>
              <a:avLst/>
              <a:gdLst>
                <a:gd name="T0" fmla="*/ 121 w 121"/>
                <a:gd name="T1" fmla="*/ 206 h 260"/>
                <a:gd name="T2" fmla="*/ 60 w 121"/>
                <a:gd name="T3" fmla="*/ 260 h 260"/>
                <a:gd name="T4" fmla="*/ 1 w 121"/>
                <a:gd name="T5" fmla="*/ 206 h 260"/>
                <a:gd name="T6" fmla="*/ 15 w 121"/>
                <a:gd name="T7" fmla="*/ 206 h 260"/>
                <a:gd name="T8" fmla="*/ 28 w 121"/>
                <a:gd name="T9" fmla="*/ 193 h 260"/>
                <a:gd name="T10" fmla="*/ 15 w 121"/>
                <a:gd name="T11" fmla="*/ 181 h 260"/>
                <a:gd name="T12" fmla="*/ 0 w 121"/>
                <a:gd name="T13" fmla="*/ 181 h 260"/>
                <a:gd name="T14" fmla="*/ 0 w 121"/>
                <a:gd name="T15" fmla="*/ 146 h 260"/>
                <a:gd name="T16" fmla="*/ 15 w 121"/>
                <a:gd name="T17" fmla="*/ 146 h 260"/>
                <a:gd name="T18" fmla="*/ 28 w 121"/>
                <a:gd name="T19" fmla="*/ 134 h 260"/>
                <a:gd name="T20" fmla="*/ 15 w 121"/>
                <a:gd name="T21" fmla="*/ 120 h 260"/>
                <a:gd name="T22" fmla="*/ 0 w 121"/>
                <a:gd name="T23" fmla="*/ 120 h 260"/>
                <a:gd name="T24" fmla="*/ 0 w 121"/>
                <a:gd name="T25" fmla="*/ 86 h 260"/>
                <a:gd name="T26" fmla="*/ 15 w 121"/>
                <a:gd name="T27" fmla="*/ 86 h 260"/>
                <a:gd name="T28" fmla="*/ 28 w 121"/>
                <a:gd name="T29" fmla="*/ 73 h 260"/>
                <a:gd name="T30" fmla="*/ 15 w 121"/>
                <a:gd name="T31" fmla="*/ 60 h 260"/>
                <a:gd name="T32" fmla="*/ 0 w 121"/>
                <a:gd name="T33" fmla="*/ 60 h 260"/>
                <a:gd name="T34" fmla="*/ 60 w 121"/>
                <a:gd name="T35" fmla="*/ 0 h 260"/>
                <a:gd name="T36" fmla="*/ 121 w 121"/>
                <a:gd name="T37" fmla="*/ 60 h 260"/>
                <a:gd name="T38" fmla="*/ 106 w 121"/>
                <a:gd name="T39" fmla="*/ 60 h 260"/>
                <a:gd name="T40" fmla="*/ 93 w 121"/>
                <a:gd name="T41" fmla="*/ 73 h 260"/>
                <a:gd name="T42" fmla="*/ 106 w 121"/>
                <a:gd name="T43" fmla="*/ 86 h 260"/>
                <a:gd name="T44" fmla="*/ 121 w 121"/>
                <a:gd name="T45" fmla="*/ 86 h 260"/>
                <a:gd name="T46" fmla="*/ 121 w 121"/>
                <a:gd name="T47" fmla="*/ 120 h 260"/>
                <a:gd name="T48" fmla="*/ 106 w 121"/>
                <a:gd name="T49" fmla="*/ 120 h 260"/>
                <a:gd name="T50" fmla="*/ 93 w 121"/>
                <a:gd name="T51" fmla="*/ 134 h 260"/>
                <a:gd name="T52" fmla="*/ 106 w 121"/>
                <a:gd name="T53" fmla="*/ 146 h 260"/>
                <a:gd name="T54" fmla="*/ 121 w 121"/>
                <a:gd name="T55" fmla="*/ 146 h 260"/>
                <a:gd name="T56" fmla="*/ 121 w 121"/>
                <a:gd name="T57" fmla="*/ 181 h 260"/>
                <a:gd name="T58" fmla="*/ 106 w 121"/>
                <a:gd name="T59" fmla="*/ 181 h 260"/>
                <a:gd name="T60" fmla="*/ 93 w 121"/>
                <a:gd name="T61" fmla="*/ 193 h 260"/>
                <a:gd name="T62" fmla="*/ 106 w 121"/>
                <a:gd name="T63" fmla="*/ 206 h 260"/>
                <a:gd name="T64" fmla="*/ 121 w 121"/>
                <a:gd name="T65" fmla="*/ 206 h 260"/>
                <a:gd name="T66" fmla="*/ 121 w 121"/>
                <a:gd name="T67" fmla="*/ 20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260">
                  <a:moveTo>
                    <a:pt x="121" y="206"/>
                  </a:moveTo>
                  <a:cubicBezTo>
                    <a:pt x="118" y="237"/>
                    <a:pt x="92" y="260"/>
                    <a:pt x="60" y="260"/>
                  </a:cubicBezTo>
                  <a:cubicBezTo>
                    <a:pt x="30" y="260"/>
                    <a:pt x="4" y="237"/>
                    <a:pt x="1" y="206"/>
                  </a:cubicBezTo>
                  <a:cubicBezTo>
                    <a:pt x="15" y="206"/>
                    <a:pt x="15" y="206"/>
                    <a:pt x="15" y="206"/>
                  </a:cubicBezTo>
                  <a:cubicBezTo>
                    <a:pt x="23" y="206"/>
                    <a:pt x="28" y="201"/>
                    <a:pt x="28" y="193"/>
                  </a:cubicBezTo>
                  <a:cubicBezTo>
                    <a:pt x="28" y="186"/>
                    <a:pt x="23" y="181"/>
                    <a:pt x="15" y="181"/>
                  </a:cubicBezTo>
                  <a:cubicBezTo>
                    <a:pt x="0" y="181"/>
                    <a:pt x="0" y="181"/>
                    <a:pt x="0" y="181"/>
                  </a:cubicBezTo>
                  <a:cubicBezTo>
                    <a:pt x="0" y="146"/>
                    <a:pt x="0" y="146"/>
                    <a:pt x="0" y="146"/>
                  </a:cubicBezTo>
                  <a:cubicBezTo>
                    <a:pt x="15" y="146"/>
                    <a:pt x="15" y="146"/>
                    <a:pt x="15" y="146"/>
                  </a:cubicBezTo>
                  <a:cubicBezTo>
                    <a:pt x="23" y="146"/>
                    <a:pt x="28" y="141"/>
                    <a:pt x="28" y="134"/>
                  </a:cubicBezTo>
                  <a:cubicBezTo>
                    <a:pt x="28" y="126"/>
                    <a:pt x="23" y="120"/>
                    <a:pt x="15" y="120"/>
                  </a:cubicBezTo>
                  <a:cubicBezTo>
                    <a:pt x="0" y="120"/>
                    <a:pt x="0" y="120"/>
                    <a:pt x="0" y="120"/>
                  </a:cubicBezTo>
                  <a:cubicBezTo>
                    <a:pt x="0" y="86"/>
                    <a:pt x="0" y="86"/>
                    <a:pt x="0" y="86"/>
                  </a:cubicBezTo>
                  <a:cubicBezTo>
                    <a:pt x="15" y="86"/>
                    <a:pt x="15" y="86"/>
                    <a:pt x="15" y="86"/>
                  </a:cubicBezTo>
                  <a:cubicBezTo>
                    <a:pt x="23" y="86"/>
                    <a:pt x="28" y="80"/>
                    <a:pt x="28" y="73"/>
                  </a:cubicBezTo>
                  <a:cubicBezTo>
                    <a:pt x="28" y="66"/>
                    <a:pt x="23" y="60"/>
                    <a:pt x="15" y="60"/>
                  </a:cubicBezTo>
                  <a:cubicBezTo>
                    <a:pt x="0" y="60"/>
                    <a:pt x="0" y="60"/>
                    <a:pt x="0" y="60"/>
                  </a:cubicBezTo>
                  <a:cubicBezTo>
                    <a:pt x="0" y="27"/>
                    <a:pt x="27" y="0"/>
                    <a:pt x="60" y="0"/>
                  </a:cubicBezTo>
                  <a:cubicBezTo>
                    <a:pt x="94" y="0"/>
                    <a:pt x="121" y="27"/>
                    <a:pt x="121" y="60"/>
                  </a:cubicBezTo>
                  <a:cubicBezTo>
                    <a:pt x="106" y="60"/>
                    <a:pt x="106" y="60"/>
                    <a:pt x="106" y="60"/>
                  </a:cubicBezTo>
                  <a:cubicBezTo>
                    <a:pt x="99" y="60"/>
                    <a:pt x="93" y="66"/>
                    <a:pt x="93" y="73"/>
                  </a:cubicBezTo>
                  <a:cubicBezTo>
                    <a:pt x="93" y="80"/>
                    <a:pt x="99" y="86"/>
                    <a:pt x="106" y="86"/>
                  </a:cubicBezTo>
                  <a:cubicBezTo>
                    <a:pt x="121" y="86"/>
                    <a:pt x="121" y="86"/>
                    <a:pt x="121" y="86"/>
                  </a:cubicBezTo>
                  <a:cubicBezTo>
                    <a:pt x="121" y="120"/>
                    <a:pt x="121" y="120"/>
                    <a:pt x="121" y="120"/>
                  </a:cubicBezTo>
                  <a:cubicBezTo>
                    <a:pt x="106" y="120"/>
                    <a:pt x="106" y="120"/>
                    <a:pt x="106" y="120"/>
                  </a:cubicBezTo>
                  <a:cubicBezTo>
                    <a:pt x="99" y="120"/>
                    <a:pt x="93" y="126"/>
                    <a:pt x="93" y="134"/>
                  </a:cubicBezTo>
                  <a:cubicBezTo>
                    <a:pt x="93" y="141"/>
                    <a:pt x="99" y="146"/>
                    <a:pt x="106" y="146"/>
                  </a:cubicBezTo>
                  <a:cubicBezTo>
                    <a:pt x="121" y="146"/>
                    <a:pt x="121" y="146"/>
                    <a:pt x="121" y="146"/>
                  </a:cubicBezTo>
                  <a:cubicBezTo>
                    <a:pt x="121" y="181"/>
                    <a:pt x="121" y="181"/>
                    <a:pt x="121" y="181"/>
                  </a:cubicBezTo>
                  <a:cubicBezTo>
                    <a:pt x="106" y="181"/>
                    <a:pt x="106" y="181"/>
                    <a:pt x="106" y="181"/>
                  </a:cubicBezTo>
                  <a:cubicBezTo>
                    <a:pt x="99" y="181"/>
                    <a:pt x="93" y="186"/>
                    <a:pt x="93" y="193"/>
                  </a:cubicBezTo>
                  <a:cubicBezTo>
                    <a:pt x="93" y="201"/>
                    <a:pt x="99" y="206"/>
                    <a:pt x="106" y="206"/>
                  </a:cubicBezTo>
                  <a:cubicBezTo>
                    <a:pt x="121" y="206"/>
                    <a:pt x="121" y="206"/>
                    <a:pt x="121" y="206"/>
                  </a:cubicBezTo>
                  <a:cubicBezTo>
                    <a:pt x="121" y="206"/>
                    <a:pt x="121" y="206"/>
                    <a:pt x="121" y="206"/>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4" name="Freeform 6"/>
            <p:cNvSpPr>
              <a:spLocks/>
            </p:cNvSpPr>
            <p:nvPr/>
          </p:nvSpPr>
          <p:spPr bwMode="auto">
            <a:xfrm>
              <a:off x="3692" y="2191"/>
              <a:ext cx="451" cy="479"/>
            </a:xfrm>
            <a:custGeom>
              <a:avLst/>
              <a:gdLst>
                <a:gd name="T0" fmla="*/ 188 w 188"/>
                <a:gd name="T1" fmla="*/ 9 h 201"/>
                <a:gd name="T2" fmla="*/ 179 w 188"/>
                <a:gd name="T3" fmla="*/ 0 h 201"/>
                <a:gd name="T4" fmla="*/ 170 w 188"/>
                <a:gd name="T5" fmla="*/ 9 h 201"/>
                <a:gd name="T6" fmla="*/ 93 w 188"/>
                <a:gd name="T7" fmla="*/ 85 h 201"/>
                <a:gd name="T8" fmla="*/ 17 w 188"/>
                <a:gd name="T9" fmla="*/ 9 h 201"/>
                <a:gd name="T10" fmla="*/ 9 w 188"/>
                <a:gd name="T11" fmla="*/ 0 h 201"/>
                <a:gd name="T12" fmla="*/ 0 w 188"/>
                <a:gd name="T13" fmla="*/ 9 h 201"/>
                <a:gd name="T14" fmla="*/ 82 w 188"/>
                <a:gd name="T15" fmla="*/ 102 h 201"/>
                <a:gd name="T16" fmla="*/ 82 w 188"/>
                <a:gd name="T17" fmla="*/ 151 h 201"/>
                <a:gd name="T18" fmla="*/ 63 w 188"/>
                <a:gd name="T19" fmla="*/ 151 h 201"/>
                <a:gd name="T20" fmla="*/ 38 w 188"/>
                <a:gd name="T21" fmla="*/ 176 h 201"/>
                <a:gd name="T22" fmla="*/ 63 w 188"/>
                <a:gd name="T23" fmla="*/ 201 h 201"/>
                <a:gd name="T24" fmla="*/ 125 w 188"/>
                <a:gd name="T25" fmla="*/ 201 h 201"/>
                <a:gd name="T26" fmla="*/ 150 w 188"/>
                <a:gd name="T27" fmla="*/ 176 h 201"/>
                <a:gd name="T28" fmla="*/ 125 w 188"/>
                <a:gd name="T29" fmla="*/ 151 h 201"/>
                <a:gd name="T30" fmla="*/ 105 w 188"/>
                <a:gd name="T31" fmla="*/ 151 h 201"/>
                <a:gd name="T32" fmla="*/ 105 w 188"/>
                <a:gd name="T33" fmla="*/ 102 h 201"/>
                <a:gd name="T34" fmla="*/ 188 w 188"/>
                <a:gd name="T35" fmla="*/ 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201">
                  <a:moveTo>
                    <a:pt x="188" y="9"/>
                  </a:moveTo>
                  <a:cubicBezTo>
                    <a:pt x="188" y="4"/>
                    <a:pt x="184" y="0"/>
                    <a:pt x="179" y="0"/>
                  </a:cubicBezTo>
                  <a:cubicBezTo>
                    <a:pt x="174" y="0"/>
                    <a:pt x="170" y="4"/>
                    <a:pt x="170" y="9"/>
                  </a:cubicBezTo>
                  <a:cubicBezTo>
                    <a:pt x="170" y="51"/>
                    <a:pt x="136" y="85"/>
                    <a:pt x="93" y="85"/>
                  </a:cubicBezTo>
                  <a:cubicBezTo>
                    <a:pt x="51" y="85"/>
                    <a:pt x="17" y="51"/>
                    <a:pt x="17" y="9"/>
                  </a:cubicBezTo>
                  <a:cubicBezTo>
                    <a:pt x="17" y="4"/>
                    <a:pt x="14" y="0"/>
                    <a:pt x="9" y="0"/>
                  </a:cubicBezTo>
                  <a:cubicBezTo>
                    <a:pt x="4" y="0"/>
                    <a:pt x="0" y="4"/>
                    <a:pt x="0" y="9"/>
                  </a:cubicBezTo>
                  <a:cubicBezTo>
                    <a:pt x="0" y="57"/>
                    <a:pt x="36" y="96"/>
                    <a:pt x="82" y="102"/>
                  </a:cubicBezTo>
                  <a:cubicBezTo>
                    <a:pt x="82" y="151"/>
                    <a:pt x="82" y="151"/>
                    <a:pt x="82" y="151"/>
                  </a:cubicBezTo>
                  <a:cubicBezTo>
                    <a:pt x="63" y="151"/>
                    <a:pt x="63" y="151"/>
                    <a:pt x="63" y="151"/>
                  </a:cubicBezTo>
                  <a:cubicBezTo>
                    <a:pt x="49" y="151"/>
                    <a:pt x="38" y="162"/>
                    <a:pt x="38" y="176"/>
                  </a:cubicBezTo>
                  <a:cubicBezTo>
                    <a:pt x="38" y="190"/>
                    <a:pt x="49" y="201"/>
                    <a:pt x="63" y="201"/>
                  </a:cubicBezTo>
                  <a:cubicBezTo>
                    <a:pt x="125" y="201"/>
                    <a:pt x="125" y="201"/>
                    <a:pt x="125" y="201"/>
                  </a:cubicBezTo>
                  <a:cubicBezTo>
                    <a:pt x="139" y="201"/>
                    <a:pt x="150" y="190"/>
                    <a:pt x="150" y="176"/>
                  </a:cubicBezTo>
                  <a:cubicBezTo>
                    <a:pt x="150" y="162"/>
                    <a:pt x="139" y="151"/>
                    <a:pt x="125" y="151"/>
                  </a:cubicBezTo>
                  <a:cubicBezTo>
                    <a:pt x="105" y="151"/>
                    <a:pt x="105" y="151"/>
                    <a:pt x="105" y="151"/>
                  </a:cubicBezTo>
                  <a:cubicBezTo>
                    <a:pt x="105" y="102"/>
                    <a:pt x="105" y="102"/>
                    <a:pt x="105" y="102"/>
                  </a:cubicBezTo>
                  <a:cubicBezTo>
                    <a:pt x="152" y="96"/>
                    <a:pt x="188" y="57"/>
                    <a:pt x="188" y="9"/>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grpSp>
        <p:nvGrpSpPr>
          <p:cNvPr id="9" name="Group 8"/>
          <p:cNvGrpSpPr/>
          <p:nvPr/>
        </p:nvGrpSpPr>
        <p:grpSpPr>
          <a:xfrm>
            <a:off x="5319953" y="4176021"/>
            <a:ext cx="6423836" cy="2211493"/>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61" tIns="34861" rIns="34861" bIns="34861" numCol="1" spcCol="1270" anchor="ctr" anchorCtr="0">
              <a:noAutofit/>
            </a:bodyPr>
            <a:lstStyle/>
            <a:p>
              <a:pPr algn="ctr" defTabSz="896386">
                <a:lnSpc>
                  <a:spcPct val="90000"/>
                </a:lnSpc>
                <a:spcBef>
                  <a:spcPct val="0"/>
                </a:spcBef>
                <a:spcAft>
                  <a:spcPct val="35000"/>
                </a:spcAft>
              </a:pPr>
              <a:r>
                <a:rPr lang="en-US" sz="2400" kern="0" dirty="0">
                  <a:gradFill>
                    <a:gsLst>
                      <a:gs pos="1250">
                        <a:srgbClr val="FFFFFF"/>
                      </a:gs>
                      <a:gs pos="100000">
                        <a:srgbClr val="FFFFFF"/>
                      </a:gs>
                    </a:gsLst>
                    <a:lin ang="5400000" scaled="0"/>
                  </a:gradFill>
                </a:rPr>
                <a:t>Active Learning</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61" tIns="34861" rIns="34861" bIns="34861" numCol="1" spcCol="1270" anchor="ctr" anchorCtr="0">
              <a:noAutofit/>
            </a:bodyPr>
            <a:lstStyle/>
            <a:p>
              <a:pPr algn="ctr" defTabSz="896386">
                <a:lnSpc>
                  <a:spcPct val="90000"/>
                </a:lnSpc>
                <a:spcBef>
                  <a:spcPct val="0"/>
                </a:spcBef>
                <a:spcAft>
                  <a:spcPct val="35000"/>
                </a:spcAft>
              </a:pPr>
              <a:r>
                <a:rPr lang="en-US" sz="2400" kern="0" dirty="0">
                  <a:gradFill>
                    <a:gsLst>
                      <a:gs pos="1250">
                        <a:srgbClr val="FFFFFF"/>
                      </a:gs>
                      <a:gs pos="100000">
                        <a:srgbClr val="FFFFFF"/>
                      </a:gs>
                    </a:gsLst>
                    <a:lin ang="5400000" scaled="0"/>
                  </a:gradFill>
                </a:rPr>
                <a:t>Deploy</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404040"/>
                </a:solidFill>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404040"/>
                </a:solidFill>
              </a:endParaRPr>
            </a:p>
          </p:txBody>
        </p:sp>
      </p:grpSp>
    </p:spTree>
    <p:extLst>
      <p:ext uri="{BB962C8B-B14F-4D97-AF65-F5344CB8AC3E}">
        <p14:creationId xmlns:p14="http://schemas.microsoft.com/office/powerpoint/2010/main" val="3658057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250"/>
                                  </p:stCondLst>
                                  <p:childTnLst>
                                    <p:animMotion origin="layout" path="M 0.01519 0.00045 L -1.976E-6 2.46482E-6 " pathEditMode="relative" rAng="0" ptsTypes="AA">
                                      <p:cBhvr>
                                        <p:cTn id="9" dur="500" fill="hold"/>
                                        <p:tgtEl>
                                          <p:spTgt spid="11"/>
                                        </p:tgtEl>
                                        <p:attrNameLst>
                                          <p:attrName>ppt_x</p:attrName>
                                          <p:attrName>ppt_y</p:attrName>
                                        </p:attrNameLst>
                                      </p:cBhvr>
                                      <p:rCtr x="-766" y="-23"/>
                                    </p:animMotion>
                                  </p:childTnLst>
                                </p:cTn>
                              </p:par>
                              <p:par>
                                <p:cTn id="10" presetID="2" presetClass="entr" presetSubtype="8" decel="10000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1250"/>
                            </p:stCondLst>
                            <p:childTnLst>
                              <p:par>
                                <p:cTn id="22" presetID="2" presetClass="entr" presetSubtype="8" decel="10000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0-#ppt_w/2"/>
                                          </p:val>
                                        </p:tav>
                                        <p:tav tm="100000">
                                          <p:val>
                                            <p:strVal val="#ppt_x"/>
                                          </p:val>
                                        </p:tav>
                                      </p:tavLst>
                                    </p:anim>
                                    <p:anim calcmode="lin" valueType="num">
                                      <p:cBhvr additive="base">
                                        <p:cTn id="25" dur="500" fill="hold"/>
                                        <p:tgtEl>
                                          <p:spTgt spid="16"/>
                                        </p:tgtEl>
                                        <p:attrNameLst>
                                          <p:attrName>ppt_y</p:attrName>
                                        </p:attrNameLst>
                                      </p:cBhvr>
                                      <p:tavLst>
                                        <p:tav tm="0">
                                          <p:val>
                                            <p:strVal val="#ppt_y"/>
                                          </p:val>
                                        </p:tav>
                                        <p:tav tm="100000">
                                          <p:val>
                                            <p:strVal val="#ppt_y"/>
                                          </p:val>
                                        </p:tav>
                                      </p:tavLst>
                                    </p:anim>
                                  </p:childTnLst>
                                </p:cTn>
                              </p:par>
                              <p:par>
                                <p:cTn id="26" presetID="10" presetClass="entr" presetSubtype="0" fill="hold" nodeType="withEffect">
                                  <p:stCondLst>
                                    <p:cond delay="25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42" presetClass="path" presetSubtype="0" decel="100000" fill="hold" nodeType="withEffect">
                                  <p:stCondLst>
                                    <p:cond delay="250"/>
                                  </p:stCondLst>
                                  <p:childTnLst>
                                    <p:animMotion origin="layout" path="M 0.01519 0.00045 L 2.30023E-6 2.46482E-6 " pathEditMode="relative" rAng="0" ptsTypes="AA">
                                      <p:cBhvr>
                                        <p:cTn id="30" dur="500" fill="hold"/>
                                        <p:tgtEl>
                                          <p:spTgt spid="15"/>
                                        </p:tgtEl>
                                        <p:attrNameLst>
                                          <p:attrName>ppt_x</p:attrName>
                                          <p:attrName>ppt_y</p:attrName>
                                        </p:attrNameLst>
                                      </p:cBhvr>
                                      <p:rCtr x="-76600" y="-2300"/>
                                    </p:animMotion>
                                  </p:childTnLst>
                                </p:cTn>
                              </p:par>
                              <p:par>
                                <p:cTn id="31" presetID="10" presetClass="entr" presetSubtype="0" fill="hold" nodeType="withEffect">
                                  <p:stCondLst>
                                    <p:cond delay="35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42" presetClass="path" presetSubtype="0" decel="100000" fill="hold" nodeType="withEffect">
                                  <p:stCondLst>
                                    <p:cond delay="350"/>
                                  </p:stCondLst>
                                  <p:childTnLst>
                                    <p:animMotion origin="layout" path="M 0.01523 0.00046 L 3.54167E-6 1.11111E-6 " pathEditMode="relative" rAng="0" ptsTypes="AA">
                                      <p:cBhvr>
                                        <p:cTn id="35" dur="500" fill="hold"/>
                                        <p:tgtEl>
                                          <p:spTgt spid="10"/>
                                        </p:tgtEl>
                                        <p:attrNameLst>
                                          <p:attrName>ppt_x</p:attrName>
                                          <p:attrName>ppt_y</p:attrName>
                                        </p:attrNameLst>
                                      </p:cBhvr>
                                      <p:rCtr x="-768" y="-23"/>
                                    </p:animMotion>
                                  </p:childTnLst>
                                </p:cTn>
                              </p:par>
                              <p:par>
                                <p:cTn id="36" presetID="10" presetClass="entr" presetSubtype="0" fill="hold" nodeType="withEffect">
                                  <p:stCondLst>
                                    <p:cond delay="45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42" presetClass="path" presetSubtype="0" decel="100000" fill="hold" nodeType="withEffect">
                                  <p:stCondLst>
                                    <p:cond delay="450"/>
                                  </p:stCondLst>
                                  <p:childTnLst>
                                    <p:animMotion origin="layout" path="M 0.01519 0.00045 L 2.30023E-6 2.46482E-6 " pathEditMode="relative" rAng="0" ptsTypes="AA">
                                      <p:cBhvr>
                                        <p:cTn id="40" dur="500" fill="hold"/>
                                        <p:tgtEl>
                                          <p:spTgt spid="9"/>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11" grpId="0"/>
      <p:bldP spid="1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391407"/>
          </a:xfrm>
        </p:spPr>
        <p:txBody>
          <a:bodyPr/>
          <a:lstStyle/>
          <a:p>
            <a:pPr marL="0" indent="0">
              <a:buNone/>
            </a:pPr>
            <a:r>
              <a:rPr lang="en-US" dirty="0"/>
              <a:t>Overview of Cognitive Services</a:t>
            </a:r>
          </a:p>
          <a:p>
            <a:pPr marL="0" indent="0">
              <a:buNone/>
            </a:pPr>
            <a:r>
              <a:rPr lang="en-US" dirty="0"/>
              <a:t>Hands on Workshop</a:t>
            </a:r>
          </a:p>
        </p:txBody>
      </p:sp>
      <p:sp>
        <p:nvSpPr>
          <p:cNvPr id="3" name="Title 2"/>
          <p:cNvSpPr>
            <a:spLocks noGrp="1"/>
          </p:cNvSpPr>
          <p:nvPr>
            <p:ph type="title"/>
          </p:nvPr>
        </p:nvSpPr>
        <p:spPr/>
        <p:txBody>
          <a:bodyPr/>
          <a:lstStyle/>
          <a:p>
            <a:r>
              <a:rPr lang="en-US" dirty="0"/>
              <a:t>Agenda</a:t>
            </a:r>
          </a:p>
        </p:txBody>
      </p:sp>
      <p:pic>
        <p:nvPicPr>
          <p:cNvPr id="9218" name="Picture 2" descr="http://photos4.meetupstatic.com/photos/event/3/b/5/5/600_453915189.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9371" y="3134731"/>
            <a:ext cx="5479749" cy="3123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33318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1"/>
                </a:solidFill>
              </a:rPr>
              <a:t>Utterances, Intents, and Entities</a:t>
            </a:r>
          </a:p>
        </p:txBody>
      </p:sp>
      <p:sp>
        <p:nvSpPr>
          <p:cNvPr id="5" name="Text Placeholder 4"/>
          <p:cNvSpPr>
            <a:spLocks noGrp="1"/>
          </p:cNvSpPr>
          <p:nvPr>
            <p:ph type="body" sz="quarter" idx="10"/>
          </p:nvPr>
        </p:nvSpPr>
        <p:spPr>
          <a:xfrm>
            <a:off x="227198" y="3889116"/>
            <a:ext cx="11653522" cy="2275688"/>
          </a:xfrm>
        </p:spPr>
        <p:txBody>
          <a:bodyPr/>
          <a:lstStyle/>
          <a:p>
            <a:r>
              <a:rPr lang="en-US" dirty="0"/>
              <a:t>public void </a:t>
            </a:r>
            <a:r>
              <a:rPr lang="en-US" dirty="0" err="1"/>
              <a:t>getWeather</a:t>
            </a:r>
            <a:r>
              <a:rPr lang="en-US" dirty="0"/>
              <a:t>(</a:t>
            </a:r>
            <a:r>
              <a:rPr lang="en-US" dirty="0">
                <a:solidFill>
                  <a:schemeClr val="accent2"/>
                </a:solidFill>
              </a:rPr>
              <a:t>string </a:t>
            </a:r>
            <a:r>
              <a:rPr lang="en-US" dirty="0" err="1">
                <a:solidFill>
                  <a:schemeClr val="accent2"/>
                </a:solidFill>
              </a:rPr>
              <a:t>loc</a:t>
            </a:r>
            <a:r>
              <a:rPr lang="en-US" dirty="0"/>
              <a:t>, </a:t>
            </a:r>
            <a:r>
              <a:rPr lang="en-US" dirty="0" err="1">
                <a:solidFill>
                  <a:srgbClr val="7030A0"/>
                </a:solidFill>
              </a:rPr>
              <a:t>DateTime</a:t>
            </a:r>
            <a:r>
              <a:rPr lang="en-US" dirty="0">
                <a:solidFill>
                  <a:srgbClr val="7030A0"/>
                </a:solidFill>
              </a:rPr>
              <a:t> date</a:t>
            </a:r>
            <a:r>
              <a:rPr lang="en-US" dirty="0"/>
              <a:t>)</a:t>
            </a:r>
          </a:p>
          <a:p>
            <a:r>
              <a:rPr lang="en-US" dirty="0"/>
              <a:t>{</a:t>
            </a:r>
          </a:p>
          <a:p>
            <a:r>
              <a:rPr lang="en-US" dirty="0"/>
              <a:t>	// Do Something</a:t>
            </a:r>
          </a:p>
          <a:p>
            <a:r>
              <a:rPr lang="en-US" dirty="0"/>
              <a: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 b="66170"/>
          <a:stretch/>
        </p:blipFill>
        <p:spPr>
          <a:xfrm>
            <a:off x="3994297" y="1270196"/>
            <a:ext cx="4203408" cy="2537900"/>
          </a:xfrm>
          <a:prstGeom prst="rect">
            <a:avLst/>
          </a:prstGeom>
        </p:spPr>
      </p:pic>
      <p:sp>
        <p:nvSpPr>
          <p:cNvPr id="14" name="Rectangle: Rounded Corners 13"/>
          <p:cNvSpPr/>
          <p:nvPr/>
        </p:nvSpPr>
        <p:spPr bwMode="auto">
          <a:xfrm>
            <a:off x="6011187" y="3105808"/>
            <a:ext cx="946418" cy="215461"/>
          </a:xfrm>
          <a:prstGeom prst="round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Rounded Corners 14"/>
          <p:cNvSpPr/>
          <p:nvPr/>
        </p:nvSpPr>
        <p:spPr bwMode="auto">
          <a:xfrm>
            <a:off x="7499131" y="2858813"/>
            <a:ext cx="357352" cy="231229"/>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Rounded Corners 15"/>
          <p:cNvSpPr/>
          <p:nvPr/>
        </p:nvSpPr>
        <p:spPr bwMode="auto">
          <a:xfrm>
            <a:off x="5255172" y="3105808"/>
            <a:ext cx="756015" cy="215461"/>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5980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229538" y="0"/>
            <a:ext cx="4914900" cy="6858000"/>
          </a:xfrm>
          <a:prstGeom prst="rect">
            <a:avLst/>
          </a:prstGeom>
        </p:spPr>
      </p:pic>
      <p:pic>
        <p:nvPicPr>
          <p:cNvPr id="3" name="Picture 2"/>
          <p:cNvPicPr>
            <a:picLocks noChangeAspect="1"/>
          </p:cNvPicPr>
          <p:nvPr/>
        </p:nvPicPr>
        <p:blipFill>
          <a:blip r:embed="rId4"/>
          <a:stretch>
            <a:fillRect/>
          </a:stretch>
        </p:blipFill>
        <p:spPr>
          <a:xfrm>
            <a:off x="85026" y="0"/>
            <a:ext cx="7144512" cy="6858000"/>
          </a:xfrm>
          <a:prstGeom prst="rect">
            <a:avLst/>
          </a:prstGeom>
        </p:spPr>
      </p:pic>
    </p:spTree>
    <p:extLst>
      <p:ext uri="{BB962C8B-B14F-4D97-AF65-F5344CB8AC3E}">
        <p14:creationId xmlns:p14="http://schemas.microsoft.com/office/powerpoint/2010/main" val="125368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rallelogram 23"/>
          <p:cNvSpPr/>
          <p:nvPr/>
        </p:nvSpPr>
        <p:spPr bwMode="auto">
          <a:xfrm>
            <a:off x="2215986" y="2756681"/>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5" name="Title 4"/>
          <p:cNvSpPr>
            <a:spLocks noGrp="1"/>
          </p:cNvSpPr>
          <p:nvPr>
            <p:ph type="title"/>
          </p:nvPr>
        </p:nvSpPr>
        <p:spPr/>
        <p:txBody>
          <a:bodyPr/>
          <a:lstStyle/>
          <a:p>
            <a:r>
              <a:rPr lang="en-US" dirty="0"/>
              <a:t>Cognitive Services</a:t>
            </a:r>
          </a:p>
        </p:txBody>
      </p:sp>
      <p:sp>
        <p:nvSpPr>
          <p:cNvPr id="2" name="Text Placeholder 1"/>
          <p:cNvSpPr>
            <a:spLocks noGrp="1"/>
          </p:cNvSpPr>
          <p:nvPr>
            <p:ph type="body" sz="quarter" idx="4294967295"/>
          </p:nvPr>
        </p:nvSpPr>
        <p:spPr>
          <a:xfrm>
            <a:off x="4751364" y="3111342"/>
            <a:ext cx="7171399" cy="1918979"/>
          </a:xfrm>
        </p:spPr>
        <p:txBody>
          <a:bodyPr/>
          <a:lstStyle/>
          <a:p>
            <a:pPr marL="0" indent="0">
              <a:buNone/>
            </a:pPr>
            <a:r>
              <a:rPr lang="en-US" sz="3137" dirty="0"/>
              <a:t>A portfolio of REST APIs and SDKs which enable developers to write applications which understand the content within the rapidly growing set of multimedia data</a:t>
            </a:r>
          </a:p>
        </p:txBody>
      </p:sp>
      <p:grpSp>
        <p:nvGrpSpPr>
          <p:cNvPr id="3" name="Group 2"/>
          <p:cNvGrpSpPr/>
          <p:nvPr/>
        </p:nvGrpSpPr>
        <p:grpSpPr>
          <a:xfrm>
            <a:off x="-17119" y="2756681"/>
            <a:ext cx="3592122" cy="3062785"/>
            <a:chOff x="-17463" y="2811462"/>
            <a:chExt cx="3664152" cy="3124200"/>
          </a:xfrm>
        </p:grpSpPr>
        <p:sp>
          <p:nvSpPr>
            <p:cNvPr id="23" name="Flowchart: Process 8"/>
            <p:cNvSpPr/>
            <p:nvPr/>
          </p:nvSpPr>
          <p:spPr bwMode="auto">
            <a:xfrm flipH="1" flipV="1">
              <a:off x="-17463" y="28114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198437" y="3192462"/>
              <a:ext cx="2323026" cy="2259884"/>
              <a:chOff x="870745" y="2095780"/>
              <a:chExt cx="2959613" cy="2879166"/>
            </a:xfrm>
          </p:grpSpPr>
          <p:sp>
            <p:nvSpPr>
              <p:cNvPr id="8" name="Oval 7"/>
              <p:cNvSpPr/>
              <p:nvPr/>
            </p:nvSpPr>
            <p:spPr bwMode="auto">
              <a:xfrm>
                <a:off x="1227495" y="2372083"/>
                <a:ext cx="2326559" cy="2326559"/>
              </a:xfrm>
              <a:prstGeom prst="ellipse">
                <a:avLst/>
              </a:prstGeom>
              <a:solidFill>
                <a:srgbClr val="00B294"/>
              </a:solidFill>
              <a:ln w="34925"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1992593" y="209578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3095252"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951193"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1992593" y="423984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111" y="2168458"/>
                <a:ext cx="463495" cy="467232"/>
              </a:xfrm>
              <a:prstGeom prst="rect">
                <a:avLst/>
              </a:prstGeom>
            </p:spPr>
          </p:pic>
          <p:pic>
            <p:nvPicPr>
              <p:cNvPr id="18" name="Picture 1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9474" y="3320957"/>
                <a:ext cx="609181" cy="473808"/>
              </a:xfrm>
              <a:prstGeom prst="rect">
                <a:avLst/>
              </a:prstGeom>
            </p:spPr>
          </p:pic>
          <p:pic>
            <p:nvPicPr>
              <p:cNvPr id="19" name="Picture 1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493" y="4431117"/>
                <a:ext cx="589699" cy="455677"/>
              </a:xfrm>
              <a:prstGeom prst="rect">
                <a:avLst/>
              </a:prstGeom>
            </p:spPr>
          </p:pic>
          <p:pic>
            <p:nvPicPr>
              <p:cNvPr id="20" name="Picture 19"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745" y="3293086"/>
                <a:ext cx="896002" cy="495437"/>
              </a:xfrm>
              <a:prstGeom prst="rect">
                <a:avLst/>
              </a:prstGeom>
            </p:spPr>
          </p:pic>
        </p:grpSp>
      </p:grpSp>
    </p:spTree>
    <p:extLst>
      <p:ext uri="{BB962C8B-B14F-4D97-AF65-F5344CB8AC3E}">
        <p14:creationId xmlns:p14="http://schemas.microsoft.com/office/powerpoint/2010/main" val="23810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42" presetClass="path" presetSubtype="0" decel="100000" fill="hold" grpId="1" nodeType="withEffect">
                                  <p:stCondLst>
                                    <p:cond delay="250"/>
                                  </p:stCondLst>
                                  <p:childTnLst>
                                    <p:animMotion origin="layout" path="M -0.01864 0.00023 L 5.59101E-7 -4.96142E-6 " pathEditMode="relative" rAng="0" ptsTypes="AA">
                                      <p:cBhvr>
                                        <p:cTn id="17" dur="500" fill="hold"/>
                                        <p:tgtEl>
                                          <p:spTgt spid="2">
                                            <p:txEl>
                                              <p:pRg st="0" end="0"/>
                                            </p:txEl>
                                          </p:spTgt>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build="p"/>
      <p:bldP spid="2" grpI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rallelogram 23"/>
          <p:cNvSpPr/>
          <p:nvPr/>
        </p:nvSpPr>
        <p:spPr bwMode="auto">
          <a:xfrm>
            <a:off x="2215986" y="2756681"/>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5" name="Title 4"/>
          <p:cNvSpPr>
            <a:spLocks noGrp="1"/>
          </p:cNvSpPr>
          <p:nvPr>
            <p:ph type="title"/>
          </p:nvPr>
        </p:nvSpPr>
        <p:spPr/>
        <p:txBody>
          <a:bodyPr/>
          <a:lstStyle/>
          <a:p>
            <a:r>
              <a:rPr lang="en-US" dirty="0"/>
              <a:t>Cognitive Services</a:t>
            </a:r>
          </a:p>
        </p:txBody>
      </p:sp>
      <p:sp>
        <p:nvSpPr>
          <p:cNvPr id="2" name="Text Placeholder 1"/>
          <p:cNvSpPr>
            <a:spLocks noGrp="1"/>
          </p:cNvSpPr>
          <p:nvPr>
            <p:ph type="body" sz="quarter" idx="4294967295"/>
          </p:nvPr>
        </p:nvSpPr>
        <p:spPr>
          <a:xfrm>
            <a:off x="4753681" y="3695840"/>
            <a:ext cx="7171399" cy="1292662"/>
          </a:xfrm>
        </p:spPr>
        <p:txBody>
          <a:bodyPr/>
          <a:lstStyle/>
          <a:p>
            <a:pPr marL="0" indent="0">
              <a:buNone/>
            </a:pPr>
            <a:r>
              <a:rPr lang="en-US" sz="4000" dirty="0"/>
              <a:t>Combine APIs to Make Even Smarter Apps</a:t>
            </a:r>
          </a:p>
        </p:txBody>
      </p:sp>
      <p:grpSp>
        <p:nvGrpSpPr>
          <p:cNvPr id="3" name="Group 2"/>
          <p:cNvGrpSpPr/>
          <p:nvPr/>
        </p:nvGrpSpPr>
        <p:grpSpPr>
          <a:xfrm>
            <a:off x="-17119" y="2756681"/>
            <a:ext cx="3592122" cy="3062785"/>
            <a:chOff x="-17463" y="2811462"/>
            <a:chExt cx="3664152" cy="3124200"/>
          </a:xfrm>
        </p:grpSpPr>
        <p:sp>
          <p:nvSpPr>
            <p:cNvPr id="23" name="Flowchart: Process 8"/>
            <p:cNvSpPr/>
            <p:nvPr/>
          </p:nvSpPr>
          <p:spPr bwMode="auto">
            <a:xfrm flipH="1" flipV="1">
              <a:off x="-17463" y="28114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261581" y="3192462"/>
              <a:ext cx="2259882" cy="2259884"/>
              <a:chOff x="951193" y="2095780"/>
              <a:chExt cx="2879165" cy="2879166"/>
            </a:xfrm>
          </p:grpSpPr>
          <p:sp>
            <p:nvSpPr>
              <p:cNvPr id="9" name="Oval 8"/>
              <p:cNvSpPr/>
              <p:nvPr/>
            </p:nvSpPr>
            <p:spPr bwMode="auto">
              <a:xfrm>
                <a:off x="1992593" y="209578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3095252"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951193"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1992593" y="423984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1" name="Picture 2" descr="https://www.projectmurphy.net/Images/thinking_morph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440" y="3205714"/>
            <a:ext cx="1999573" cy="2111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61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42" presetClass="path" presetSubtype="0" decel="100000" fill="hold" grpId="1" nodeType="withEffect">
                                  <p:stCondLst>
                                    <p:cond delay="250"/>
                                  </p:stCondLst>
                                  <p:childTnLst>
                                    <p:animMotion origin="layout" path="M -0.01862 0.00023 L 3.54167E-6 4.07407E-6 " pathEditMode="relative" rAng="0" ptsTypes="AA">
                                      <p:cBhvr>
                                        <p:cTn id="17" dur="500" fill="hold"/>
                                        <p:tgtEl>
                                          <p:spTgt spid="2">
                                            <p:txEl>
                                              <p:pRg st="0" end="0"/>
                                            </p:txEl>
                                          </p:spTgt>
                                        </p:tgtEl>
                                        <p:attrNameLst>
                                          <p:attrName>ppt_x</p:attrName>
                                          <p:attrName>ppt_y</p:attrName>
                                        </p:attrNameLst>
                                      </p:cBhvr>
                                      <p:rCtr x="92400" y="-2300"/>
                                    </p:animMotion>
                                  </p:childTnLst>
                                </p:cTn>
                              </p:par>
                              <p:par>
                                <p:cTn id="18" presetID="10" presetClass="entr" presetSubtype="0" fill="hold" nodeType="withEffect">
                                  <p:stCondLst>
                                    <p:cond delay="25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build="p"/>
      <p:bldP spid="2" grpI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1790" y="2084173"/>
            <a:ext cx="9884546" cy="1793104"/>
          </a:xfrm>
        </p:spPr>
        <p:txBody>
          <a:bodyPr/>
          <a:lstStyle/>
          <a:p>
            <a:r>
              <a:rPr lang="en-US" sz="8800" dirty="0"/>
              <a:t>Workshop</a:t>
            </a:r>
          </a:p>
        </p:txBody>
      </p:sp>
      <p:grpSp>
        <p:nvGrpSpPr>
          <p:cNvPr id="122" name="Group 121"/>
          <p:cNvGrpSpPr/>
          <p:nvPr/>
        </p:nvGrpSpPr>
        <p:grpSpPr>
          <a:xfrm>
            <a:off x="6917723" y="1038534"/>
            <a:ext cx="4104755" cy="4930336"/>
            <a:chOff x="2103437" y="3649986"/>
            <a:chExt cx="1828800" cy="2365375"/>
          </a:xfrm>
        </p:grpSpPr>
        <p:grpSp>
          <p:nvGrpSpPr>
            <p:cNvPr id="97" name="Group 96"/>
            <p:cNvGrpSpPr/>
            <p:nvPr/>
          </p:nvGrpSpPr>
          <p:grpSpPr>
            <a:xfrm>
              <a:off x="2103437" y="3649986"/>
              <a:ext cx="1828800" cy="2365375"/>
              <a:chOff x="3322638" y="3649663"/>
              <a:chExt cx="1828800" cy="2365375"/>
            </a:xfrm>
          </p:grpSpPr>
          <p:sp>
            <p:nvSpPr>
              <p:cNvPr id="11"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4"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4"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5"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6"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7"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8"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9"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0"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1"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2"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3"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4"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5"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6"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7"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8"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9"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0"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1"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2"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3"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4"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5"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6"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7"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8"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9"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0"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1"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2"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3"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4"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5"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6"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7"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8"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9"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0"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1"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2"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3"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4"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5"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6"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7"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8"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9"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0"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1"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2"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3"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4"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5"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6"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7"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8"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9"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0"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1"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2"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3"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4"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5"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120"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89642" tIns="44821" rIns="89642" bIns="44821" numCol="1" anchor="ctr" anchorCtr="0" compatLnSpc="1">
              <a:prstTxWarp prst="textNoShape">
                <a:avLst/>
              </a:prstTxWarp>
            </a:bodyPr>
            <a:lstStyle/>
            <a:p>
              <a:pPr algn="ctr" defTabSz="896386">
                <a:defRPr/>
              </a:pPr>
              <a:r>
                <a:rPr lang="en-US" sz="1961" b="1" kern="0" dirty="0">
                  <a:solidFill>
                    <a:srgbClr val="FFFFFF"/>
                  </a:solidFill>
                  <a:latin typeface="Segoe UI Light"/>
                </a:rPr>
                <a:t>Start coding</a:t>
              </a:r>
            </a:p>
          </p:txBody>
        </p:sp>
      </p:grpSp>
      <p:sp>
        <p:nvSpPr>
          <p:cNvPr id="126" name="Rectangle 140"/>
          <p:cNvSpPr>
            <a:spLocks noChangeArrowheads="1"/>
          </p:cNvSpPr>
          <p:nvPr/>
        </p:nvSpPr>
        <p:spPr bwMode="auto">
          <a:xfrm>
            <a:off x="7450203" y="1789667"/>
            <a:ext cx="330217" cy="38057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7" name="Rectangle 141"/>
          <p:cNvSpPr>
            <a:spLocks noChangeArrowheads="1"/>
          </p:cNvSpPr>
          <p:nvPr/>
        </p:nvSpPr>
        <p:spPr bwMode="auto">
          <a:xfrm>
            <a:off x="7768016" y="1792928"/>
            <a:ext cx="2714921" cy="37726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ctr" anchorCtr="0" compatLnSpc="1">
            <a:prstTxWarp prst="textNoShape">
              <a:avLst/>
            </a:prstTxWarp>
          </a:bodyPr>
          <a:lstStyle/>
          <a:p>
            <a:pPr defTabSz="896386">
              <a:defRPr/>
            </a:pPr>
            <a:r>
              <a:rPr lang="en-US" sz="1765" kern="0" dirty="0">
                <a:solidFill>
                  <a:srgbClr val="505050"/>
                </a:solidFill>
                <a:latin typeface="Segoe UI"/>
              </a:rPr>
              <a:t>microsoft.com/cognitive</a:t>
            </a:r>
          </a:p>
        </p:txBody>
      </p:sp>
      <p:sp>
        <p:nvSpPr>
          <p:cNvPr id="2" name="TextBox 1"/>
          <p:cNvSpPr txBox="1"/>
          <p:nvPr/>
        </p:nvSpPr>
        <p:spPr>
          <a:xfrm>
            <a:off x="1315068" y="3871811"/>
            <a:ext cx="2992600" cy="615516"/>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Lets see it in action!</a:t>
            </a:r>
          </a:p>
        </p:txBody>
      </p:sp>
    </p:spTree>
    <p:extLst>
      <p:ext uri="{BB962C8B-B14F-4D97-AF65-F5344CB8AC3E}">
        <p14:creationId xmlns:p14="http://schemas.microsoft.com/office/powerpoint/2010/main" val="3669072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11184" y="1507552"/>
            <a:ext cx="3854647" cy="3842896"/>
          </a:xfrm>
          <a:solidFill>
            <a:schemeClr val="accent6"/>
          </a:solidFill>
        </p:spPr>
        <p:txBody>
          <a:bodyPr/>
          <a:lstStyle/>
          <a:p>
            <a:r>
              <a:rPr lang="en-US" dirty="0"/>
              <a:t>What is Node.js </a:t>
            </a:r>
            <a:br>
              <a:rPr lang="en-US" dirty="0"/>
            </a:br>
            <a:endParaRPr lang="en-US" dirty="0"/>
          </a:p>
        </p:txBody>
      </p:sp>
      <p:sp>
        <p:nvSpPr>
          <p:cNvPr id="2" name="TextBox 1"/>
          <p:cNvSpPr txBox="1"/>
          <p:nvPr/>
        </p:nvSpPr>
        <p:spPr>
          <a:xfrm>
            <a:off x="5025298" y="1344246"/>
            <a:ext cx="6619625" cy="4156010"/>
          </a:xfrm>
          <a:prstGeom prst="rect">
            <a:avLst/>
          </a:prstGeom>
          <a:noFill/>
        </p:spPr>
        <p:txBody>
          <a:bodyPr wrap="square" lIns="182880" tIns="146304" rIns="182880" bIns="146304" rtlCol="0">
            <a:spAutoFit/>
          </a:bodyPr>
          <a:lstStyle/>
          <a:p>
            <a:pPr>
              <a:lnSpc>
                <a:spcPct val="90000"/>
              </a:lnSpc>
              <a:spcAft>
                <a:spcPts val="600"/>
              </a:spcAft>
            </a:pPr>
            <a:r>
              <a:rPr lang="en-US" sz="3137" dirty="0">
                <a:gradFill>
                  <a:gsLst>
                    <a:gs pos="1250">
                      <a:schemeClr val="tx1"/>
                    </a:gs>
                    <a:gs pos="100000">
                      <a:schemeClr val="tx1"/>
                    </a:gs>
                  </a:gsLst>
                  <a:lin ang="5400000" scaled="0"/>
                </a:gradFill>
                <a:latin typeface="+mj-lt"/>
              </a:rPr>
              <a:t>Not a programming language!</a:t>
            </a:r>
          </a:p>
          <a:p>
            <a:pPr>
              <a:lnSpc>
                <a:spcPct val="90000"/>
              </a:lnSpc>
              <a:spcAft>
                <a:spcPts val="600"/>
              </a:spcAft>
            </a:pPr>
            <a:r>
              <a:rPr lang="en-US" sz="3137" dirty="0">
                <a:gradFill>
                  <a:gsLst>
                    <a:gs pos="1250">
                      <a:schemeClr val="tx1"/>
                    </a:gs>
                    <a:gs pos="100000">
                      <a:schemeClr val="tx1"/>
                    </a:gs>
                  </a:gsLst>
                  <a:lin ang="5400000" scaled="0"/>
                </a:gradFill>
                <a:latin typeface="+mj-lt"/>
              </a:rPr>
              <a:t>Not a framework!</a:t>
            </a:r>
          </a:p>
          <a:p>
            <a:pPr>
              <a:lnSpc>
                <a:spcPct val="90000"/>
              </a:lnSpc>
              <a:spcAft>
                <a:spcPts val="600"/>
              </a:spcAft>
            </a:pPr>
            <a:endParaRPr lang="en-US" sz="3137" dirty="0">
              <a:gradFill>
                <a:gsLst>
                  <a:gs pos="1250">
                    <a:schemeClr val="tx1"/>
                  </a:gs>
                  <a:gs pos="100000">
                    <a:schemeClr val="tx1"/>
                  </a:gs>
                </a:gsLst>
                <a:lin ang="5400000" scaled="0"/>
              </a:gradFill>
              <a:latin typeface="+mj-lt"/>
            </a:endParaRPr>
          </a:p>
          <a:p>
            <a:pPr>
              <a:lnSpc>
                <a:spcPct val="90000"/>
              </a:lnSpc>
              <a:spcAft>
                <a:spcPts val="600"/>
              </a:spcAft>
            </a:pPr>
            <a:r>
              <a:rPr lang="en-US" sz="3137" dirty="0">
                <a:gradFill>
                  <a:gsLst>
                    <a:gs pos="1250">
                      <a:schemeClr val="tx1"/>
                    </a:gs>
                    <a:gs pos="100000">
                      <a:schemeClr val="tx1"/>
                    </a:gs>
                  </a:gsLst>
                  <a:lin ang="5400000" scaled="0"/>
                </a:gradFill>
                <a:latin typeface="+mj-lt"/>
              </a:rPr>
              <a:t>Runtime environment for building server side applications</a:t>
            </a:r>
          </a:p>
          <a:p>
            <a:pPr>
              <a:lnSpc>
                <a:spcPct val="90000"/>
              </a:lnSpc>
              <a:spcAft>
                <a:spcPts val="600"/>
              </a:spcAft>
            </a:pPr>
            <a:r>
              <a:rPr lang="en-US" sz="3137" dirty="0">
                <a:gradFill>
                  <a:gsLst>
                    <a:gs pos="1250">
                      <a:schemeClr val="tx1"/>
                    </a:gs>
                    <a:gs pos="100000">
                      <a:schemeClr val="tx1"/>
                    </a:gs>
                  </a:gsLst>
                  <a:lin ang="5400000" scaled="0"/>
                </a:gradFill>
                <a:latin typeface="+mj-lt"/>
              </a:rPr>
              <a:t>Large ecosystem of open source libraries or “packages”</a:t>
            </a:r>
          </a:p>
          <a:p>
            <a:pPr>
              <a:lnSpc>
                <a:spcPct val="90000"/>
              </a:lnSpc>
              <a:spcAft>
                <a:spcPts val="600"/>
              </a:spcAft>
            </a:pPr>
            <a:r>
              <a:rPr lang="en-US" sz="3137" dirty="0">
                <a:gradFill>
                  <a:gsLst>
                    <a:gs pos="1250">
                      <a:schemeClr val="tx1"/>
                    </a:gs>
                    <a:gs pos="100000">
                      <a:schemeClr val="tx1"/>
                    </a:gs>
                  </a:gsLst>
                  <a:lin ang="5400000" scaled="0"/>
                </a:gradFill>
                <a:latin typeface="+mj-lt"/>
              </a:rPr>
              <a:t>   Node Package Manager (NPM)</a:t>
            </a:r>
          </a:p>
        </p:txBody>
      </p:sp>
    </p:spTree>
    <p:extLst>
      <p:ext uri="{BB962C8B-B14F-4D97-AF65-F5344CB8AC3E}">
        <p14:creationId xmlns:p14="http://schemas.microsoft.com/office/powerpoint/2010/main" val="4242738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11184" y="1507552"/>
            <a:ext cx="3854647" cy="3842896"/>
          </a:xfrm>
          <a:solidFill>
            <a:schemeClr val="accent6"/>
          </a:solidFill>
        </p:spPr>
        <p:txBody>
          <a:bodyPr/>
          <a:lstStyle/>
          <a:p>
            <a:r>
              <a:rPr lang="en-US" dirty="0"/>
              <a:t>What is Express.js </a:t>
            </a:r>
            <a:br>
              <a:rPr lang="en-US" dirty="0"/>
            </a:br>
            <a:endParaRPr lang="en-US" dirty="0"/>
          </a:p>
        </p:txBody>
      </p:sp>
      <p:sp>
        <p:nvSpPr>
          <p:cNvPr id="2" name="TextBox 1"/>
          <p:cNvSpPr txBox="1"/>
          <p:nvPr/>
        </p:nvSpPr>
        <p:spPr>
          <a:xfrm>
            <a:off x="5025297" y="1336431"/>
            <a:ext cx="6752487" cy="2110321"/>
          </a:xfrm>
          <a:prstGeom prst="rect">
            <a:avLst/>
          </a:prstGeom>
          <a:noFill/>
        </p:spPr>
        <p:txBody>
          <a:bodyPr wrap="square" lIns="182880" tIns="146304" rIns="182880" bIns="146304" rtlCol="0">
            <a:spAutoFit/>
          </a:bodyPr>
          <a:lstStyle/>
          <a:p>
            <a:pPr>
              <a:lnSpc>
                <a:spcPct val="90000"/>
              </a:lnSpc>
              <a:spcAft>
                <a:spcPts val="600"/>
              </a:spcAft>
            </a:pPr>
            <a:r>
              <a:rPr lang="en-US" sz="3137" dirty="0">
                <a:gradFill>
                  <a:gsLst>
                    <a:gs pos="1250">
                      <a:schemeClr val="tx1"/>
                    </a:gs>
                    <a:gs pos="100000">
                      <a:schemeClr val="tx1"/>
                    </a:gs>
                  </a:gsLst>
                  <a:lin ang="5400000" scaled="0"/>
                </a:gradFill>
                <a:latin typeface="+mj-lt"/>
              </a:rPr>
              <a:t>Lightweight web application framework for Node</a:t>
            </a:r>
          </a:p>
          <a:p>
            <a:pPr>
              <a:lnSpc>
                <a:spcPct val="90000"/>
              </a:lnSpc>
              <a:spcAft>
                <a:spcPts val="600"/>
              </a:spcAft>
            </a:pPr>
            <a:r>
              <a:rPr lang="en-US" sz="3137" dirty="0">
                <a:gradFill>
                  <a:gsLst>
                    <a:gs pos="1250">
                      <a:schemeClr val="tx1"/>
                    </a:gs>
                    <a:gs pos="100000">
                      <a:schemeClr val="tx1"/>
                    </a:gs>
                  </a:gsLst>
                  <a:lin ang="5400000" scaled="0"/>
                </a:gradFill>
                <a:latin typeface="+mj-lt"/>
              </a:rPr>
              <a:t>Helps manage your code architecture, requests, and routing</a:t>
            </a:r>
          </a:p>
        </p:txBody>
      </p:sp>
    </p:spTree>
    <p:extLst>
      <p:ext uri="{BB962C8B-B14F-4D97-AF65-F5344CB8AC3E}">
        <p14:creationId xmlns:p14="http://schemas.microsoft.com/office/powerpoint/2010/main" val="2919512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11184" y="1507552"/>
            <a:ext cx="3854647" cy="3842896"/>
          </a:xfrm>
          <a:solidFill>
            <a:schemeClr val="accent6"/>
          </a:solidFill>
        </p:spPr>
        <p:txBody>
          <a:bodyPr/>
          <a:lstStyle/>
          <a:p>
            <a:r>
              <a:rPr lang="en-US" dirty="0"/>
              <a:t>What is Pug </a:t>
            </a:r>
            <a:br>
              <a:rPr lang="en-US" dirty="0"/>
            </a:br>
            <a:endParaRPr lang="en-US" dirty="0"/>
          </a:p>
        </p:txBody>
      </p:sp>
      <p:sp>
        <p:nvSpPr>
          <p:cNvPr id="2" name="TextBox 1"/>
          <p:cNvSpPr txBox="1"/>
          <p:nvPr/>
        </p:nvSpPr>
        <p:spPr>
          <a:xfrm>
            <a:off x="5025298" y="1336431"/>
            <a:ext cx="6291385" cy="2698687"/>
          </a:xfrm>
          <a:prstGeom prst="rect">
            <a:avLst/>
          </a:prstGeom>
          <a:noFill/>
        </p:spPr>
        <p:txBody>
          <a:bodyPr wrap="square" lIns="182880" tIns="146304" rIns="182880" bIns="146304" rtlCol="0">
            <a:spAutoFit/>
          </a:bodyPr>
          <a:lstStyle/>
          <a:p>
            <a:pPr>
              <a:lnSpc>
                <a:spcPct val="90000"/>
              </a:lnSpc>
              <a:spcAft>
                <a:spcPts val="600"/>
              </a:spcAft>
            </a:pPr>
            <a:r>
              <a:rPr lang="en-US" sz="3137" dirty="0">
                <a:gradFill>
                  <a:gsLst>
                    <a:gs pos="1250">
                      <a:schemeClr val="tx1"/>
                    </a:gs>
                    <a:gs pos="100000">
                      <a:schemeClr val="tx1"/>
                    </a:gs>
                  </a:gsLst>
                  <a:lin ang="5400000" scaled="0"/>
                </a:gradFill>
                <a:latin typeface="+mj-lt"/>
              </a:rPr>
              <a:t>Template engine for Express</a:t>
            </a:r>
          </a:p>
          <a:p>
            <a:pPr>
              <a:lnSpc>
                <a:spcPct val="90000"/>
              </a:lnSpc>
              <a:spcAft>
                <a:spcPts val="600"/>
              </a:spcAft>
            </a:pPr>
            <a:r>
              <a:rPr lang="en-US" sz="3137" dirty="0">
                <a:gradFill>
                  <a:gsLst>
                    <a:gs pos="1250">
                      <a:schemeClr val="tx1"/>
                    </a:gs>
                    <a:gs pos="100000">
                      <a:schemeClr val="tx1"/>
                    </a:gs>
                  </a:gsLst>
                  <a:lin ang="5400000" scaled="0"/>
                </a:gradFill>
                <a:latin typeface="+mj-lt"/>
              </a:rPr>
              <a:t>Easier to design HTML pages</a:t>
            </a:r>
          </a:p>
          <a:p>
            <a:pPr>
              <a:lnSpc>
                <a:spcPct val="90000"/>
              </a:lnSpc>
              <a:spcAft>
                <a:spcPts val="600"/>
              </a:spcAft>
            </a:pPr>
            <a:r>
              <a:rPr lang="en-US" sz="3137" dirty="0">
                <a:gradFill>
                  <a:gsLst>
                    <a:gs pos="1250">
                      <a:schemeClr val="tx1"/>
                    </a:gs>
                    <a:gs pos="100000">
                      <a:schemeClr val="tx1"/>
                    </a:gs>
                  </a:gsLst>
                  <a:lin ang="5400000" scaled="0"/>
                </a:gradFill>
                <a:latin typeface="+mj-lt"/>
              </a:rPr>
              <a:t>Template converted to HTML and sent to client at runtime</a:t>
            </a:r>
          </a:p>
          <a:p>
            <a:pPr>
              <a:lnSpc>
                <a:spcPct val="90000"/>
              </a:lnSpc>
              <a:spcAft>
                <a:spcPts val="600"/>
              </a:spcAft>
            </a:pPr>
            <a:r>
              <a:rPr lang="en-US" sz="3137" dirty="0">
                <a:gradFill>
                  <a:gsLst>
                    <a:gs pos="1250">
                      <a:schemeClr val="tx1"/>
                    </a:gs>
                    <a:gs pos="100000">
                      <a:schemeClr val="tx1"/>
                    </a:gs>
                  </a:gsLst>
                  <a:lin ang="5400000" scaled="0"/>
                </a:gradFill>
                <a:latin typeface="+mj-lt"/>
              </a:rPr>
              <a:t>Renamed from Jade</a:t>
            </a:r>
          </a:p>
        </p:txBody>
      </p:sp>
    </p:spTree>
    <p:extLst>
      <p:ext uri="{BB962C8B-B14F-4D97-AF65-F5344CB8AC3E}">
        <p14:creationId xmlns:p14="http://schemas.microsoft.com/office/powerpoint/2010/main" val="3870805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465483"/>
          </a:xfrm>
        </p:spPr>
        <p:txBody>
          <a:bodyPr/>
          <a:lstStyle/>
          <a:p>
            <a:pPr marL="0" indent="0">
              <a:buNone/>
            </a:pPr>
            <a:r>
              <a:rPr lang="en-US" dirty="0"/>
              <a:t>This architecture pattern is called MVC and is very popular for web applications</a:t>
            </a:r>
          </a:p>
          <a:p>
            <a:pPr marL="336145" lvl="1" indent="0">
              <a:buNone/>
            </a:pPr>
            <a:r>
              <a:rPr lang="en-US" b="1" dirty="0"/>
              <a:t>Model: </a:t>
            </a:r>
            <a:r>
              <a:rPr lang="en-US" dirty="0"/>
              <a:t>The data for your application</a:t>
            </a:r>
          </a:p>
          <a:p>
            <a:pPr marL="336145" lvl="1" indent="0">
              <a:buNone/>
            </a:pPr>
            <a:r>
              <a:rPr lang="en-US" b="1" dirty="0"/>
              <a:t>View: </a:t>
            </a:r>
            <a:r>
              <a:rPr lang="en-US" dirty="0"/>
              <a:t>The physical pages and layout of your application</a:t>
            </a:r>
          </a:p>
          <a:p>
            <a:pPr marL="336145" lvl="1" indent="0">
              <a:buNone/>
            </a:pPr>
            <a:r>
              <a:rPr lang="en-US" b="1" dirty="0"/>
              <a:t>Controller: </a:t>
            </a:r>
            <a:r>
              <a:rPr lang="en-US" dirty="0"/>
              <a:t>The business logic of your application</a:t>
            </a:r>
          </a:p>
        </p:txBody>
      </p:sp>
      <p:sp>
        <p:nvSpPr>
          <p:cNvPr id="3" name="Title 2"/>
          <p:cNvSpPr>
            <a:spLocks noGrp="1"/>
          </p:cNvSpPr>
          <p:nvPr>
            <p:ph type="title"/>
          </p:nvPr>
        </p:nvSpPr>
        <p:spPr/>
        <p:txBody>
          <a:bodyPr/>
          <a:lstStyle/>
          <a:p>
            <a:r>
              <a:rPr lang="en-US" dirty="0">
                <a:solidFill>
                  <a:schemeClr val="accent6"/>
                </a:solidFill>
              </a:rPr>
              <a:t>Lets take a look at the code</a:t>
            </a:r>
          </a:p>
        </p:txBody>
      </p:sp>
      <p:pic>
        <p:nvPicPr>
          <p:cNvPr id="6146" name="Picture 2" descr="https://upload.wikimedia.org/wikipedia/commons/thumb/9/9d/MVC-basic.svg/600px-MVC-basic.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1603" y="3700695"/>
            <a:ext cx="4848793" cy="290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9313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solidFill>
              </a:rPr>
              <a:t>Install the </a:t>
            </a:r>
            <a:r>
              <a:rPr lang="en-US" dirty="0" err="1">
                <a:solidFill>
                  <a:schemeClr val="accent6"/>
                </a:solidFill>
              </a:rPr>
              <a:t>Prereqs</a:t>
            </a:r>
            <a:r>
              <a:rPr lang="en-US" dirty="0">
                <a:solidFill>
                  <a:schemeClr val="accent6"/>
                </a:solidFill>
              </a:rPr>
              <a:t> </a:t>
            </a:r>
          </a:p>
        </p:txBody>
      </p:sp>
      <p:sp>
        <p:nvSpPr>
          <p:cNvPr id="3" name="Text Placeholder 2"/>
          <p:cNvSpPr>
            <a:spLocks noGrp="1"/>
          </p:cNvSpPr>
          <p:nvPr>
            <p:ph type="body" sz="quarter" idx="10"/>
          </p:nvPr>
        </p:nvSpPr>
        <p:spPr>
          <a:xfrm>
            <a:off x="269239" y="1189177"/>
            <a:ext cx="11653523" cy="3261855"/>
          </a:xfrm>
        </p:spPr>
        <p:txBody>
          <a:bodyPr/>
          <a:lstStyle/>
          <a:p>
            <a:pPr marL="0" indent="0">
              <a:buNone/>
            </a:pPr>
            <a:r>
              <a:rPr lang="en-US" dirty="0"/>
              <a:t>Install </a:t>
            </a:r>
            <a:r>
              <a:rPr lang="en-US" b="1" dirty="0"/>
              <a:t>Node.js </a:t>
            </a:r>
            <a:r>
              <a:rPr lang="en-US" dirty="0"/>
              <a:t>at </a:t>
            </a:r>
            <a:r>
              <a:rPr lang="en-US" dirty="0">
                <a:hlinkClick r:id="rId2"/>
              </a:rPr>
              <a:t>nodejs.org/</a:t>
            </a:r>
            <a:r>
              <a:rPr lang="en-US" dirty="0" err="1">
                <a:hlinkClick r:id="rId2"/>
              </a:rPr>
              <a:t>en</a:t>
            </a:r>
            <a:r>
              <a:rPr lang="en-US" dirty="0">
                <a:hlinkClick r:id="rId2"/>
              </a:rPr>
              <a:t>/downloads</a:t>
            </a:r>
            <a:endParaRPr lang="en-US" dirty="0">
              <a:solidFill>
                <a:schemeClr val="accent6"/>
              </a:solidFill>
            </a:endParaRPr>
          </a:p>
          <a:p>
            <a:pPr marL="0" indent="0">
              <a:buNone/>
            </a:pPr>
            <a:r>
              <a:rPr lang="en-US" dirty="0"/>
              <a:t>Install a </a:t>
            </a:r>
            <a:r>
              <a:rPr lang="en-US" b="1" dirty="0"/>
              <a:t>text editor </a:t>
            </a:r>
            <a:r>
              <a:rPr lang="en-US" dirty="0"/>
              <a:t>like Visual Studio Code (works on PC, Mac, or Linux) at </a:t>
            </a:r>
            <a:r>
              <a:rPr lang="en-US" dirty="0">
                <a:hlinkClick r:id="rId3"/>
              </a:rPr>
              <a:t>code.visualstudio.com</a:t>
            </a:r>
            <a:r>
              <a:rPr lang="en-US" dirty="0"/>
              <a:t> </a:t>
            </a:r>
          </a:p>
          <a:p>
            <a:pPr marL="0" indent="0">
              <a:buNone/>
            </a:pPr>
            <a:r>
              <a:rPr lang="en-US" dirty="0"/>
              <a:t>	Any text editor you already have will work</a:t>
            </a:r>
          </a:p>
          <a:p>
            <a:pPr marL="0" indent="0">
              <a:buNone/>
            </a:pPr>
            <a:endParaRPr lang="en-US" dirty="0"/>
          </a:p>
        </p:txBody>
      </p:sp>
    </p:spTree>
    <p:extLst>
      <p:ext uri="{BB962C8B-B14F-4D97-AF65-F5344CB8AC3E}">
        <p14:creationId xmlns:p14="http://schemas.microsoft.com/office/powerpoint/2010/main" val="38392633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r>
              <a:rPr lang="en-US" dirty="0"/>
              <a:t>Prebuilt machine learning models to quickly add context and deeper understanding to your apps</a:t>
            </a:r>
          </a:p>
        </p:txBody>
      </p:sp>
      <p:sp>
        <p:nvSpPr>
          <p:cNvPr id="3" name="Title 2"/>
          <p:cNvSpPr>
            <a:spLocks noGrp="1"/>
          </p:cNvSpPr>
          <p:nvPr>
            <p:ph type="ctrTitle"/>
          </p:nvPr>
        </p:nvSpPr>
        <p:spPr/>
        <p:txBody>
          <a:bodyPr/>
          <a:lstStyle/>
          <a:p>
            <a:r>
              <a:rPr lang="en-US" dirty="0">
                <a:solidFill>
                  <a:schemeClr val="accent6"/>
                </a:solidFill>
              </a:rPr>
              <a:t>What are Cognitive Services?</a:t>
            </a:r>
          </a:p>
        </p:txBody>
      </p:sp>
      <p:sp>
        <p:nvSpPr>
          <p:cNvPr id="6" name="Title 2"/>
          <p:cNvSpPr txBox="1">
            <a:spLocks/>
          </p:cNvSpPr>
          <p:nvPr/>
        </p:nvSpPr>
        <p:spPr>
          <a:xfrm>
            <a:off x="269235" y="1505545"/>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6"/>
          </a:solidFill>
          <a:ln>
            <a:noFill/>
          </a:ln>
          <a:extLst/>
        </p:spPr>
        <p:txBody>
          <a:bodyPr vert="horz" wrap="square" lIns="182880" tIns="146304" rIns="182880" bIns="146304" numCol="1" rtlCol="0" anchor="ctr" anchorCtr="0" compatLnSpc="1">
            <a:prstTxWarp prst="textNoShape">
              <a:avLst/>
            </a:prstTxWarp>
            <a:noAutofit/>
          </a:bodyPr>
          <a:lstStyle>
            <a:lvl1pPr algn="l" defTabSz="914367" rtl="0" eaLnBrk="1" latinLnBrk="0" hangingPunct="1">
              <a:lnSpc>
                <a:spcPct val="95000"/>
              </a:lnSpc>
              <a:spcBef>
                <a:spcPct val="0"/>
              </a:spcBef>
              <a:buNone/>
              <a:defRPr lang="en-US" sz="3921" b="0" kern="1200" cap="none" spc="-100" baseline="0" dirty="0" smtClean="0">
                <a:ln w="3175">
                  <a:noFill/>
                </a:ln>
                <a:gradFill>
                  <a:gsLst>
                    <a:gs pos="0">
                      <a:srgbClr val="FFFFFF"/>
                    </a:gs>
                    <a:gs pos="100000">
                      <a:srgbClr val="FFFFFF"/>
                    </a:gs>
                  </a:gsLst>
                  <a:lin ang="5400000" scaled="0"/>
                </a:gradFill>
                <a:effectLst/>
                <a:latin typeface="Segoe UI Light"/>
                <a:ea typeface="ＭＳ Ｐゴシック" charset="0"/>
                <a:cs typeface="Segoe UI Light"/>
              </a:defRPr>
            </a:lvl1pPr>
          </a:lstStyle>
          <a:p>
            <a:endParaRPr lang="en-US" dirty="0"/>
          </a:p>
          <a:p>
            <a:r>
              <a:rPr lang="en-US" dirty="0"/>
              <a:t>What are Cognitive Services?</a:t>
            </a:r>
            <a:br>
              <a:rPr lang="en-US" dirty="0"/>
            </a:br>
            <a:endParaRPr lang="en-US" dirty="0"/>
          </a:p>
        </p:txBody>
      </p:sp>
    </p:spTree>
    <p:extLst>
      <p:ext uri="{BB962C8B-B14F-4D97-AF65-F5344CB8AC3E}">
        <p14:creationId xmlns:p14="http://schemas.microsoft.com/office/powerpoint/2010/main" val="1119510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373651"/>
          </a:xfrm>
        </p:spPr>
        <p:txBody>
          <a:bodyPr/>
          <a:lstStyle/>
          <a:p>
            <a:pPr marL="99599" indent="0">
              <a:buNone/>
            </a:pPr>
            <a:r>
              <a:rPr lang="en-US" dirty="0">
                <a:hlinkClick r:id="rId2"/>
              </a:rPr>
              <a:t>Aka.ms/</a:t>
            </a:r>
            <a:r>
              <a:rPr lang="en-US" dirty="0" err="1">
                <a:hlinkClick r:id="rId2"/>
              </a:rPr>
              <a:t>CogServDemo</a:t>
            </a:r>
            <a:endParaRPr lang="en-US" dirty="0"/>
          </a:p>
          <a:p>
            <a:pPr marL="99599" indent="0">
              <a:buNone/>
            </a:pPr>
            <a:r>
              <a:rPr lang="en-US" dirty="0"/>
              <a:t>From the ‘node/</a:t>
            </a:r>
            <a:r>
              <a:rPr lang="en-US" dirty="0" err="1"/>
              <a:t>cogServ</a:t>
            </a:r>
            <a:r>
              <a:rPr lang="en-US" dirty="0"/>
              <a:t>/’ directory</a:t>
            </a:r>
          </a:p>
          <a:p>
            <a:pPr marL="99599" indent="0">
              <a:buNone/>
            </a:pPr>
            <a:r>
              <a:rPr lang="en-US" dirty="0"/>
              <a:t>	‘</a:t>
            </a:r>
            <a:r>
              <a:rPr lang="en-US" dirty="0" err="1"/>
              <a:t>npm</a:t>
            </a:r>
            <a:r>
              <a:rPr lang="en-US" dirty="0"/>
              <a:t> install’</a:t>
            </a:r>
          </a:p>
          <a:p>
            <a:pPr marL="99599" indent="0">
              <a:buNone/>
            </a:pPr>
            <a:r>
              <a:rPr lang="en-US" dirty="0"/>
              <a:t>	Windows: ‘</a:t>
            </a:r>
            <a:r>
              <a:rPr lang="en-US" dirty="0"/>
              <a:t>set DEBUG=</a:t>
            </a:r>
            <a:r>
              <a:rPr lang="en-US" dirty="0" err="1"/>
              <a:t>cogServ</a:t>
            </a:r>
            <a:r>
              <a:rPr lang="en-US" dirty="0"/>
              <a:t>:* &amp; </a:t>
            </a:r>
            <a:r>
              <a:rPr lang="en-US" dirty="0" err="1"/>
              <a:t>npm</a:t>
            </a:r>
            <a:r>
              <a:rPr lang="en-US" dirty="0"/>
              <a:t> start</a:t>
            </a:r>
            <a:r>
              <a:rPr lang="en-US" dirty="0"/>
              <a:t>’</a:t>
            </a:r>
          </a:p>
          <a:p>
            <a:pPr marL="99599" indent="0">
              <a:buNone/>
            </a:pPr>
            <a:r>
              <a:rPr lang="en-US" dirty="0"/>
              <a:t>	</a:t>
            </a:r>
            <a:r>
              <a:rPr lang="en-US" dirty="0" err="1"/>
              <a:t>MacOS</a:t>
            </a:r>
            <a:r>
              <a:rPr lang="en-US" dirty="0"/>
              <a:t>/ Linux: ‘DEBUG=</a:t>
            </a:r>
            <a:r>
              <a:rPr lang="en-US" dirty="0" err="1"/>
              <a:t>cogServ</a:t>
            </a:r>
            <a:r>
              <a:rPr lang="en-US" dirty="0"/>
              <a:t>:* </a:t>
            </a:r>
            <a:r>
              <a:rPr lang="en-US" dirty="0" err="1"/>
              <a:t>npm</a:t>
            </a:r>
            <a:r>
              <a:rPr lang="en-US" dirty="0"/>
              <a:t> start’</a:t>
            </a:r>
          </a:p>
          <a:p>
            <a:pPr marL="99599" indent="0">
              <a:buNone/>
            </a:pPr>
            <a:r>
              <a:rPr lang="en-US" dirty="0"/>
              <a:t>Navigate to </a:t>
            </a:r>
            <a:r>
              <a:rPr lang="en-US" dirty="0">
                <a:hlinkClick r:id="rId3"/>
              </a:rPr>
              <a:t>http://localhost:3000</a:t>
            </a:r>
            <a:r>
              <a:rPr lang="en-US" dirty="0"/>
              <a:t> in your browser</a:t>
            </a:r>
          </a:p>
          <a:p>
            <a:pPr marL="99599" indent="0">
              <a:buNone/>
            </a:pPr>
            <a:r>
              <a:rPr lang="en-US" dirty="0"/>
              <a:t>	FYI- it’s not supposed to do anything yet!</a:t>
            </a:r>
          </a:p>
          <a:p>
            <a:endParaRPr lang="en-US" dirty="0"/>
          </a:p>
        </p:txBody>
      </p:sp>
      <p:sp>
        <p:nvSpPr>
          <p:cNvPr id="3" name="Title 2"/>
          <p:cNvSpPr>
            <a:spLocks noGrp="1"/>
          </p:cNvSpPr>
          <p:nvPr>
            <p:ph type="title"/>
          </p:nvPr>
        </p:nvSpPr>
        <p:spPr/>
        <p:txBody>
          <a:bodyPr/>
          <a:lstStyle/>
          <a:p>
            <a:r>
              <a:rPr lang="en-US" dirty="0">
                <a:solidFill>
                  <a:schemeClr val="accent6"/>
                </a:solidFill>
              </a:rPr>
              <a:t>Download or clone the repo</a:t>
            </a:r>
          </a:p>
        </p:txBody>
      </p:sp>
    </p:spTree>
    <p:extLst>
      <p:ext uri="{BB962C8B-B14F-4D97-AF65-F5344CB8AC3E}">
        <p14:creationId xmlns:p14="http://schemas.microsoft.com/office/powerpoint/2010/main" val="276124774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179029"/>
          </a:xfrm>
        </p:spPr>
        <p:txBody>
          <a:bodyPr/>
          <a:lstStyle/>
          <a:p>
            <a:pPr marL="0" indent="0">
              <a:buNone/>
            </a:pPr>
            <a:r>
              <a:rPr lang="en-US" dirty="0">
                <a:hlinkClick r:id="rId2"/>
              </a:rPr>
              <a:t>Microsoft.com/cognitive</a:t>
            </a:r>
            <a:endParaRPr lang="en-US" dirty="0"/>
          </a:p>
          <a:p>
            <a:pPr marL="0" indent="0">
              <a:buNone/>
            </a:pPr>
            <a:r>
              <a:rPr lang="en-US" dirty="0"/>
              <a:t>“Get Started for Free” and sign in with social </a:t>
            </a:r>
            <a:r>
              <a:rPr lang="en-US" dirty="0" err="1"/>
              <a:t>auth</a:t>
            </a:r>
            <a:endParaRPr lang="en-US" dirty="0"/>
          </a:p>
          <a:p>
            <a:pPr marL="336145" lvl="1" indent="0">
              <a:buNone/>
            </a:pPr>
            <a:r>
              <a:rPr lang="en-US" dirty="0"/>
              <a:t>You must </a:t>
            </a:r>
            <a:r>
              <a:rPr lang="en-US" b="1" dirty="0"/>
              <a:t>verify your account </a:t>
            </a:r>
            <a:r>
              <a:rPr lang="en-US" dirty="0"/>
              <a:t>before subscribing to a trial</a:t>
            </a:r>
          </a:p>
          <a:p>
            <a:pPr marL="0" indent="0">
              <a:buNone/>
            </a:pPr>
            <a:r>
              <a:rPr lang="en-US" dirty="0"/>
              <a:t>Subscribe to new Free Trials</a:t>
            </a:r>
          </a:p>
          <a:p>
            <a:pPr marL="336145" lvl="1" indent="0">
              <a:buNone/>
            </a:pPr>
            <a:r>
              <a:rPr lang="en-US" dirty="0"/>
              <a:t>Check </a:t>
            </a:r>
            <a:r>
              <a:rPr lang="en-US" b="1" dirty="0"/>
              <a:t>Emotion – Preview </a:t>
            </a:r>
            <a:r>
              <a:rPr lang="en-US" dirty="0"/>
              <a:t>and agree to the terms</a:t>
            </a:r>
          </a:p>
          <a:p>
            <a:pPr marL="0" indent="0">
              <a:buNone/>
            </a:pPr>
            <a:r>
              <a:rPr lang="en-US" dirty="0"/>
              <a:t>Copy “Key 1” and save it for later</a:t>
            </a:r>
          </a:p>
          <a:p>
            <a:endParaRPr lang="en-US" dirty="0"/>
          </a:p>
        </p:txBody>
      </p:sp>
      <p:sp>
        <p:nvSpPr>
          <p:cNvPr id="3" name="Title 2"/>
          <p:cNvSpPr>
            <a:spLocks noGrp="1"/>
          </p:cNvSpPr>
          <p:nvPr>
            <p:ph type="title"/>
          </p:nvPr>
        </p:nvSpPr>
        <p:spPr/>
        <p:txBody>
          <a:bodyPr/>
          <a:lstStyle/>
          <a:p>
            <a:r>
              <a:rPr lang="en-US" dirty="0">
                <a:solidFill>
                  <a:schemeClr val="accent6"/>
                </a:solidFill>
              </a:rPr>
              <a:t>Get Emotion Recognition API Key</a:t>
            </a:r>
          </a:p>
        </p:txBody>
      </p:sp>
    </p:spTree>
    <p:extLst>
      <p:ext uri="{BB962C8B-B14F-4D97-AF65-F5344CB8AC3E}">
        <p14:creationId xmlns:p14="http://schemas.microsoft.com/office/powerpoint/2010/main" val="33549979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585323"/>
          </a:xfrm>
        </p:spPr>
        <p:txBody>
          <a:bodyPr/>
          <a:lstStyle/>
          <a:p>
            <a:pPr marL="0" indent="0">
              <a:buNone/>
            </a:pPr>
            <a:r>
              <a:rPr lang="en-US" sz="3900" dirty="0"/>
              <a:t>Enter your </a:t>
            </a:r>
            <a:r>
              <a:rPr lang="en-US" sz="3900" b="1" dirty="0"/>
              <a:t>subscription key </a:t>
            </a:r>
            <a:r>
              <a:rPr lang="en-US" sz="3900" dirty="0"/>
              <a:t>in the quotes on line 6 </a:t>
            </a:r>
          </a:p>
          <a:p>
            <a:pPr marL="0" indent="0">
              <a:buNone/>
            </a:pPr>
            <a:r>
              <a:rPr lang="en-US" sz="3900" dirty="0"/>
              <a:t>Copy the contents of </a:t>
            </a:r>
            <a:r>
              <a:rPr lang="en-US" sz="3900" b="1" dirty="0" err="1"/>
              <a:t>codeSnippets</a:t>
            </a:r>
            <a:r>
              <a:rPr lang="en-US" sz="3900" b="1" dirty="0"/>
              <a:t>/makeRequest.txt</a:t>
            </a:r>
            <a:r>
              <a:rPr lang="en-US" sz="3900" dirty="0"/>
              <a:t> to the end of the </a:t>
            </a:r>
            <a:r>
              <a:rPr lang="en-US" sz="3900" b="1" dirty="0"/>
              <a:t>controllers/results.js</a:t>
            </a:r>
            <a:r>
              <a:rPr lang="en-US" sz="3900" dirty="0"/>
              <a:t> file</a:t>
            </a:r>
          </a:p>
          <a:p>
            <a:pPr marL="0" indent="0">
              <a:buNone/>
            </a:pPr>
            <a:r>
              <a:rPr lang="en-US" sz="3900" dirty="0"/>
              <a:t>Uncomment the </a:t>
            </a:r>
            <a:r>
              <a:rPr lang="en-US" sz="3900" b="1" dirty="0"/>
              <a:t>call to </a:t>
            </a:r>
            <a:r>
              <a:rPr lang="en-US" sz="3900" b="1" dirty="0" err="1"/>
              <a:t>callAPI</a:t>
            </a:r>
            <a:r>
              <a:rPr lang="en-US" sz="3900" b="1" dirty="0"/>
              <a:t>(</a:t>
            </a:r>
            <a:r>
              <a:rPr lang="en-US" sz="3900" b="1" dirty="0" err="1"/>
              <a:t>url</a:t>
            </a:r>
            <a:r>
              <a:rPr lang="en-US" sz="3900" b="1" dirty="0"/>
              <a:t>) </a:t>
            </a:r>
            <a:r>
              <a:rPr lang="en-US" sz="3900" dirty="0"/>
              <a:t>on line 14</a:t>
            </a:r>
            <a:r>
              <a:rPr lang="en-US" sz="800" dirty="0"/>
              <a:t> </a:t>
            </a:r>
            <a:r>
              <a:rPr lang="en-US" sz="1200" dirty="0"/>
              <a:t> </a:t>
            </a:r>
            <a:r>
              <a:rPr lang="en-US" sz="2400" dirty="0"/>
              <a:t> </a:t>
            </a:r>
            <a:endParaRPr lang="en-US" sz="800" dirty="0"/>
          </a:p>
        </p:txBody>
      </p:sp>
      <p:sp>
        <p:nvSpPr>
          <p:cNvPr id="3" name="Title 2"/>
          <p:cNvSpPr>
            <a:spLocks noGrp="1"/>
          </p:cNvSpPr>
          <p:nvPr>
            <p:ph type="title"/>
          </p:nvPr>
        </p:nvSpPr>
        <p:spPr/>
        <p:txBody>
          <a:bodyPr/>
          <a:lstStyle/>
          <a:p>
            <a:r>
              <a:rPr lang="en-US" dirty="0">
                <a:solidFill>
                  <a:schemeClr val="accent6"/>
                </a:solidFill>
              </a:rPr>
              <a:t>Make the API Call</a:t>
            </a:r>
          </a:p>
        </p:txBody>
      </p:sp>
    </p:spTree>
    <p:extLst>
      <p:ext uri="{BB962C8B-B14F-4D97-AF65-F5344CB8AC3E}">
        <p14:creationId xmlns:p14="http://schemas.microsoft.com/office/powerpoint/2010/main" val="133220049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141181"/>
          </a:xfrm>
        </p:spPr>
        <p:txBody>
          <a:bodyPr/>
          <a:lstStyle/>
          <a:p>
            <a:pPr marL="99599" indent="0">
              <a:buNone/>
            </a:pPr>
            <a:r>
              <a:rPr lang="en-US" dirty="0"/>
              <a:t>Set a breakpoint on line 16 and run the project</a:t>
            </a:r>
          </a:p>
          <a:p>
            <a:pPr marL="99599" indent="0">
              <a:buNone/>
            </a:pPr>
            <a:r>
              <a:rPr lang="en-US" dirty="0"/>
              <a:t>The value of the ‘results’ variable will be populated with the ‘scores’ and ‘</a:t>
            </a:r>
            <a:r>
              <a:rPr lang="en-US" dirty="0" err="1"/>
              <a:t>faceRectangle</a:t>
            </a:r>
            <a:r>
              <a:rPr lang="en-US" dirty="0"/>
              <a:t>’ objects returned by Cognitive Services!</a:t>
            </a:r>
          </a:p>
          <a:p>
            <a:pPr marL="99599" indent="0">
              <a:buNone/>
            </a:pPr>
            <a:r>
              <a:rPr lang="en-US" dirty="0"/>
              <a:t>Our site hasn’t visibly changed yet</a:t>
            </a:r>
          </a:p>
        </p:txBody>
      </p:sp>
      <p:sp>
        <p:nvSpPr>
          <p:cNvPr id="3" name="Title 2"/>
          <p:cNvSpPr>
            <a:spLocks noGrp="1"/>
          </p:cNvSpPr>
          <p:nvPr>
            <p:ph type="title"/>
          </p:nvPr>
        </p:nvSpPr>
        <p:spPr/>
        <p:txBody>
          <a:bodyPr/>
          <a:lstStyle/>
          <a:p>
            <a:r>
              <a:rPr lang="en-US" dirty="0">
                <a:solidFill>
                  <a:schemeClr val="accent6"/>
                </a:solidFill>
              </a:rPr>
              <a:t>Verification</a:t>
            </a:r>
          </a:p>
        </p:txBody>
      </p:sp>
    </p:spTree>
    <p:extLst>
      <p:ext uri="{BB962C8B-B14F-4D97-AF65-F5344CB8AC3E}">
        <p14:creationId xmlns:p14="http://schemas.microsoft.com/office/powerpoint/2010/main" val="23303581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805110"/>
          </a:xfrm>
        </p:spPr>
        <p:txBody>
          <a:bodyPr/>
          <a:lstStyle/>
          <a:p>
            <a:pPr marL="0" indent="0">
              <a:buNone/>
            </a:pPr>
            <a:r>
              <a:rPr lang="en-US" sz="3900" dirty="0"/>
              <a:t>Copy the contents of </a:t>
            </a:r>
            <a:r>
              <a:rPr lang="en-US" sz="3900" b="1" dirty="0" err="1"/>
              <a:t>codeSnippets</a:t>
            </a:r>
            <a:r>
              <a:rPr lang="en-US" sz="3900" b="1" dirty="0"/>
              <a:t>/parseResponse.txt</a:t>
            </a:r>
            <a:r>
              <a:rPr lang="en-US" sz="3900" dirty="0"/>
              <a:t> to the </a:t>
            </a:r>
            <a:r>
              <a:rPr lang="en-US" sz="3900" b="1" dirty="0"/>
              <a:t>controllers/results.js</a:t>
            </a:r>
            <a:r>
              <a:rPr lang="en-US" sz="3900" dirty="0"/>
              <a:t> file</a:t>
            </a:r>
            <a:br>
              <a:rPr lang="en-US" sz="3900" dirty="0"/>
            </a:br>
            <a:r>
              <a:rPr lang="en-US" sz="3900" dirty="0"/>
              <a:t>Uncomment the </a:t>
            </a:r>
            <a:r>
              <a:rPr lang="en-US" sz="3900" b="1" dirty="0"/>
              <a:t>call to </a:t>
            </a:r>
            <a:r>
              <a:rPr lang="en-US" sz="3900" b="1" dirty="0" err="1"/>
              <a:t>parseResponse</a:t>
            </a:r>
            <a:r>
              <a:rPr lang="en-US" sz="3900" b="1" dirty="0"/>
              <a:t>() </a:t>
            </a:r>
            <a:r>
              <a:rPr lang="en-US" sz="3900" dirty="0"/>
              <a:t>on line 19</a:t>
            </a:r>
          </a:p>
        </p:txBody>
      </p:sp>
      <p:sp>
        <p:nvSpPr>
          <p:cNvPr id="3" name="Title 2"/>
          <p:cNvSpPr>
            <a:spLocks noGrp="1"/>
          </p:cNvSpPr>
          <p:nvPr>
            <p:ph type="title"/>
          </p:nvPr>
        </p:nvSpPr>
        <p:spPr/>
        <p:txBody>
          <a:bodyPr/>
          <a:lstStyle/>
          <a:p>
            <a:r>
              <a:rPr lang="en-US" dirty="0">
                <a:solidFill>
                  <a:schemeClr val="accent6"/>
                </a:solidFill>
              </a:rPr>
              <a:t>Parse the Result to Find the Top Emotion</a:t>
            </a:r>
          </a:p>
        </p:txBody>
      </p:sp>
    </p:spTree>
    <p:extLst>
      <p:ext uri="{BB962C8B-B14F-4D97-AF65-F5344CB8AC3E}">
        <p14:creationId xmlns:p14="http://schemas.microsoft.com/office/powerpoint/2010/main" val="24825657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141181"/>
          </a:xfrm>
        </p:spPr>
        <p:txBody>
          <a:bodyPr/>
          <a:lstStyle/>
          <a:p>
            <a:pPr marL="0" indent="0">
              <a:buNone/>
            </a:pPr>
            <a:r>
              <a:rPr lang="en-US" dirty="0"/>
              <a:t>Set a breakpoint on the function call and run the project</a:t>
            </a:r>
          </a:p>
          <a:p>
            <a:pPr marL="0" indent="0">
              <a:buNone/>
            </a:pPr>
            <a:r>
              <a:rPr lang="en-US" dirty="0"/>
              <a:t>The value of the ‘</a:t>
            </a:r>
            <a:r>
              <a:rPr lang="en-US" dirty="0" err="1"/>
              <a:t>topEmotion</a:t>
            </a:r>
            <a:r>
              <a:rPr lang="en-US" dirty="0"/>
              <a:t>’ variable should be the top emotion found in the photo</a:t>
            </a:r>
          </a:p>
          <a:p>
            <a:pPr marL="0" indent="0">
              <a:buNone/>
            </a:pPr>
            <a:r>
              <a:rPr lang="en-US" dirty="0"/>
              <a:t>Site still hasn’t visibly changed yet</a:t>
            </a:r>
          </a:p>
        </p:txBody>
      </p:sp>
      <p:sp>
        <p:nvSpPr>
          <p:cNvPr id="3" name="Title 2"/>
          <p:cNvSpPr>
            <a:spLocks noGrp="1"/>
          </p:cNvSpPr>
          <p:nvPr>
            <p:ph type="title"/>
          </p:nvPr>
        </p:nvSpPr>
        <p:spPr/>
        <p:txBody>
          <a:bodyPr/>
          <a:lstStyle/>
          <a:p>
            <a:r>
              <a:rPr lang="en-US" dirty="0">
                <a:solidFill>
                  <a:schemeClr val="accent6"/>
                </a:solidFill>
              </a:rPr>
              <a:t>Verification</a:t>
            </a:r>
          </a:p>
        </p:txBody>
      </p:sp>
    </p:spTree>
    <p:extLst>
      <p:ext uri="{BB962C8B-B14F-4D97-AF65-F5344CB8AC3E}">
        <p14:creationId xmlns:p14="http://schemas.microsoft.com/office/powerpoint/2010/main" val="393306777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6"/>
            <a:ext cx="12066165" cy="5796010"/>
          </a:xfrm>
        </p:spPr>
        <p:txBody>
          <a:bodyPr/>
          <a:lstStyle/>
          <a:p>
            <a:pPr marL="0" indent="0">
              <a:buNone/>
            </a:pPr>
            <a:r>
              <a:rPr lang="en-US" dirty="0"/>
              <a:t>Copy the contents of </a:t>
            </a:r>
            <a:r>
              <a:rPr lang="en-US" b="1" dirty="0" err="1"/>
              <a:t>codeSnippets</a:t>
            </a:r>
            <a:r>
              <a:rPr lang="en-US" b="1" dirty="0"/>
              <a:t>/makeSuggestion.txt </a:t>
            </a:r>
            <a:r>
              <a:rPr lang="en-US" dirty="0"/>
              <a:t>to the </a:t>
            </a:r>
            <a:r>
              <a:rPr lang="en-US" b="1" dirty="0"/>
              <a:t>controllers/results.js </a:t>
            </a:r>
            <a:r>
              <a:rPr lang="en-US" dirty="0"/>
              <a:t>file</a:t>
            </a:r>
          </a:p>
          <a:p>
            <a:pPr marL="0" indent="0">
              <a:buNone/>
            </a:pPr>
            <a:r>
              <a:rPr lang="en-US" dirty="0"/>
              <a:t>Uncomment the </a:t>
            </a:r>
            <a:r>
              <a:rPr lang="en-US" b="1" dirty="0"/>
              <a:t>call to </a:t>
            </a:r>
            <a:r>
              <a:rPr lang="en-US" b="1" dirty="0" err="1"/>
              <a:t>makeSuggestion</a:t>
            </a:r>
            <a:r>
              <a:rPr lang="en-US" b="1" dirty="0"/>
              <a:t>() </a:t>
            </a:r>
            <a:r>
              <a:rPr lang="en-US" dirty="0"/>
              <a:t>on line 22</a:t>
            </a:r>
          </a:p>
          <a:p>
            <a:pPr marL="0" indent="0">
              <a:buNone/>
            </a:pPr>
            <a:r>
              <a:rPr lang="en-US" dirty="0"/>
              <a:t>Change the value of ‘description’ on line 27 to ‘</a:t>
            </a:r>
            <a:r>
              <a:rPr lang="en-US" b="1" dirty="0"/>
              <a:t>description: </a:t>
            </a:r>
            <a:r>
              <a:rPr lang="en-US" b="1" dirty="0" err="1"/>
              <a:t>suggestion.description</a:t>
            </a:r>
            <a:r>
              <a:rPr lang="en-US" b="1" dirty="0"/>
              <a:t>’</a:t>
            </a:r>
          </a:p>
          <a:p>
            <a:pPr marL="0" indent="0">
              <a:buNone/>
            </a:pPr>
            <a:r>
              <a:rPr lang="en-US" dirty="0"/>
              <a:t>Add </a:t>
            </a:r>
            <a:r>
              <a:rPr lang="en-US" b="1" dirty="0"/>
              <a:t>‘photo: </a:t>
            </a:r>
            <a:r>
              <a:rPr lang="en-US" b="1" dirty="0" err="1"/>
              <a:t>suggestion.photo</a:t>
            </a:r>
            <a:r>
              <a:rPr lang="en-US" b="1" dirty="0"/>
              <a:t>’ </a:t>
            </a:r>
            <a:r>
              <a:rPr lang="en-US" dirty="0"/>
              <a:t>on line 28 before ‘})’</a:t>
            </a:r>
            <a:endParaRPr lang="en-US" b="1" dirty="0"/>
          </a:p>
          <a:p>
            <a:pPr marL="0" indent="0">
              <a:buNone/>
            </a:pPr>
            <a:endParaRPr lang="en-US" b="1"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a:solidFill>
                  <a:schemeClr val="accent6"/>
                </a:solidFill>
              </a:rPr>
              <a:t>Make the Suggestion and Display Results</a:t>
            </a:r>
          </a:p>
        </p:txBody>
      </p:sp>
    </p:spTree>
    <p:extLst>
      <p:ext uri="{BB962C8B-B14F-4D97-AF65-F5344CB8AC3E}">
        <p14:creationId xmlns:p14="http://schemas.microsoft.com/office/powerpoint/2010/main" val="169372107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6"/>
            <a:ext cx="12066165" cy="3804888"/>
          </a:xfrm>
        </p:spPr>
        <p:txBody>
          <a:bodyPr/>
          <a:lstStyle/>
          <a:p>
            <a:pPr marL="0" indent="0">
              <a:buNone/>
            </a:pPr>
            <a:r>
              <a:rPr lang="en-US" dirty="0"/>
              <a:t>Now when we enter a link to a photo and press submit, the results page should display an image from The Office based on the top emotion found in the photo!</a:t>
            </a:r>
          </a:p>
          <a:p>
            <a:pPr marL="0" indent="0">
              <a:buNone/>
            </a:pPr>
            <a:endParaRPr lang="en-US" b="1"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a:solidFill>
                  <a:schemeClr val="accent6"/>
                </a:solidFill>
              </a:rPr>
              <a:t>Verification</a:t>
            </a:r>
          </a:p>
        </p:txBody>
      </p:sp>
    </p:spTree>
    <p:extLst>
      <p:ext uri="{BB962C8B-B14F-4D97-AF65-F5344CB8AC3E}">
        <p14:creationId xmlns:p14="http://schemas.microsoft.com/office/powerpoint/2010/main" val="308356032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040174"/>
          </a:xfrm>
        </p:spPr>
        <p:txBody>
          <a:bodyPr/>
          <a:lstStyle/>
          <a:p>
            <a:pPr marL="0" indent="0">
              <a:buNone/>
            </a:pPr>
            <a:r>
              <a:rPr lang="en-US" dirty="0"/>
              <a:t>Change the images and descriptions for each emotion in </a:t>
            </a:r>
            <a:r>
              <a:rPr lang="en-US" dirty="0" err="1"/>
              <a:t>makeSuggestion</a:t>
            </a:r>
            <a:r>
              <a:rPr lang="en-US" dirty="0"/>
              <a:t>() </a:t>
            </a:r>
          </a:p>
          <a:p>
            <a:pPr marL="236546" lvl="1" indent="0">
              <a:buNone/>
            </a:pPr>
            <a:r>
              <a:rPr lang="en-US" sz="2500" dirty="0"/>
              <a:t>All static files are stored in the public/images folder so be sure to put your images here in order for them to be displayed</a:t>
            </a:r>
          </a:p>
        </p:txBody>
      </p:sp>
      <p:sp>
        <p:nvSpPr>
          <p:cNvPr id="3" name="Title 2"/>
          <p:cNvSpPr>
            <a:spLocks noGrp="1"/>
          </p:cNvSpPr>
          <p:nvPr>
            <p:ph type="title"/>
          </p:nvPr>
        </p:nvSpPr>
        <p:spPr/>
        <p:txBody>
          <a:bodyPr/>
          <a:lstStyle/>
          <a:p>
            <a:r>
              <a:rPr lang="en-US" dirty="0">
                <a:solidFill>
                  <a:schemeClr val="accent6"/>
                </a:solidFill>
              </a:rPr>
              <a:t>Customize your Site</a:t>
            </a:r>
          </a:p>
        </p:txBody>
      </p:sp>
    </p:spTree>
    <p:extLst>
      <p:ext uri="{BB962C8B-B14F-4D97-AF65-F5344CB8AC3E}">
        <p14:creationId xmlns:p14="http://schemas.microsoft.com/office/powerpoint/2010/main" val="388798309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997278"/>
          </a:xfrm>
        </p:spPr>
        <p:txBody>
          <a:bodyPr/>
          <a:lstStyle/>
          <a:p>
            <a:pPr marL="0" indent="0">
              <a:buNone/>
            </a:pPr>
            <a:r>
              <a:rPr lang="en-US" dirty="0"/>
              <a:t>Change the way you use the API</a:t>
            </a:r>
          </a:p>
          <a:p>
            <a:pPr marL="236546" lvl="1" indent="0">
              <a:buNone/>
            </a:pPr>
            <a:r>
              <a:rPr lang="en-US" sz="2500" dirty="0"/>
              <a:t>Doesn’t have to be based on the top emotion</a:t>
            </a:r>
          </a:p>
          <a:p>
            <a:pPr marL="236546" lvl="1" indent="0">
              <a:buNone/>
            </a:pPr>
            <a:r>
              <a:rPr lang="en-US" sz="2500" dirty="0"/>
              <a:t>Maybe you only care about the bottom emotion or a particular emotion’s score</a:t>
            </a:r>
          </a:p>
          <a:p>
            <a:pPr marL="236546" lvl="1" indent="0">
              <a:buNone/>
            </a:pPr>
            <a:r>
              <a:rPr lang="en-US" sz="2500" dirty="0"/>
              <a:t>Get creative!</a:t>
            </a:r>
          </a:p>
        </p:txBody>
      </p:sp>
      <p:sp>
        <p:nvSpPr>
          <p:cNvPr id="3" name="Title 2"/>
          <p:cNvSpPr>
            <a:spLocks noGrp="1"/>
          </p:cNvSpPr>
          <p:nvPr>
            <p:ph type="title"/>
          </p:nvPr>
        </p:nvSpPr>
        <p:spPr/>
        <p:txBody>
          <a:bodyPr/>
          <a:lstStyle/>
          <a:p>
            <a:r>
              <a:rPr lang="en-US" dirty="0">
                <a:solidFill>
                  <a:schemeClr val="accent6"/>
                </a:solidFill>
              </a:rPr>
              <a:t>Customize your Site</a:t>
            </a:r>
          </a:p>
        </p:txBody>
      </p:sp>
    </p:spTree>
    <p:extLst>
      <p:ext uri="{BB962C8B-B14F-4D97-AF65-F5344CB8AC3E}">
        <p14:creationId xmlns:p14="http://schemas.microsoft.com/office/powerpoint/2010/main" val="3300516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Cognitive Services</a:t>
            </a:r>
          </a:p>
        </p:txBody>
      </p:sp>
      <p:sp>
        <p:nvSpPr>
          <p:cNvPr id="15" name="Rectangle 14"/>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a:defRPr/>
            </a:pPr>
            <a:endParaRPr lang="en-US" sz="1730" b="1" kern="0">
              <a:solidFill>
                <a:srgbClr val="FFB900"/>
              </a:solidFill>
              <a:latin typeface="Segoe UI"/>
            </a:endParaRPr>
          </a:p>
        </p:txBody>
      </p:sp>
      <p:sp>
        <p:nvSpPr>
          <p:cNvPr id="16" name="Rectangle 15"/>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a:defRPr/>
            </a:pPr>
            <a:endParaRPr lang="en-US" sz="1730" b="1" kern="0">
              <a:solidFill>
                <a:srgbClr val="FFB900"/>
              </a:solidFill>
              <a:latin typeface="Segoe UI"/>
            </a:endParaRPr>
          </a:p>
        </p:txBody>
      </p:sp>
      <p:grpSp>
        <p:nvGrpSpPr>
          <p:cNvPr id="7" name="Group 6"/>
          <p:cNvGrpSpPr/>
          <p:nvPr/>
        </p:nvGrpSpPr>
        <p:grpSpPr>
          <a:xfrm>
            <a:off x="404580" y="3619998"/>
            <a:ext cx="2098974" cy="627407"/>
            <a:chOff x="6827777" y="4411662"/>
            <a:chExt cx="2459932" cy="533400"/>
          </a:xfrm>
          <a:solidFill>
            <a:schemeClr val="bg1">
              <a:lumMod val="85000"/>
            </a:schemeClr>
          </a:solidFill>
        </p:grpSpPr>
        <p:sp>
          <p:nvSpPr>
            <p:cNvPr id="10" name="Flowchart: Process 8"/>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 name="Rectangle 8"/>
            <p:cNvSpPr/>
            <p:nvPr/>
          </p:nvSpPr>
          <p:spPr>
            <a:xfrm>
              <a:off x="6996044" y="4520801"/>
              <a:ext cx="2121554" cy="329012"/>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Emotion</a:t>
              </a:r>
            </a:p>
          </p:txBody>
        </p:sp>
      </p:grpSp>
      <p:grpSp>
        <p:nvGrpSpPr>
          <p:cNvPr id="12" name="Group 11"/>
          <p:cNvGrpSpPr/>
          <p:nvPr/>
        </p:nvGrpSpPr>
        <p:grpSpPr>
          <a:xfrm>
            <a:off x="2633141" y="3619998"/>
            <a:ext cx="2195928" cy="627407"/>
            <a:chOff x="9701909" y="5021262"/>
            <a:chExt cx="2459932" cy="533400"/>
          </a:xfrm>
          <a:solidFill>
            <a:schemeClr val="bg1">
              <a:lumMod val="85000"/>
            </a:schemeClr>
          </a:solidFill>
        </p:grpSpPr>
        <p:sp>
          <p:nvSpPr>
            <p:cNvPr id="17"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 name="Rectangle 13"/>
            <p:cNvSpPr/>
            <p:nvPr/>
          </p:nvSpPr>
          <p:spPr>
            <a:xfrm>
              <a:off x="9888747" y="5125889"/>
              <a:ext cx="2273093"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Speaker Recognition</a:t>
              </a:r>
            </a:p>
          </p:txBody>
        </p:sp>
      </p:grpSp>
      <p:grpSp>
        <p:nvGrpSpPr>
          <p:cNvPr id="19" name="Group 18"/>
          <p:cNvGrpSpPr/>
          <p:nvPr/>
        </p:nvGrpSpPr>
        <p:grpSpPr>
          <a:xfrm>
            <a:off x="2633140" y="4333359"/>
            <a:ext cx="2195928" cy="627407"/>
            <a:chOff x="9701909" y="5630862"/>
            <a:chExt cx="2459932" cy="533400"/>
          </a:xfrm>
          <a:solidFill>
            <a:schemeClr val="bg1">
              <a:lumMod val="85000"/>
            </a:schemeClr>
          </a:solidFill>
        </p:grpSpPr>
        <p:sp>
          <p:nvSpPr>
            <p:cNvPr id="22"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1" name="Rectangle 20"/>
            <p:cNvSpPr/>
            <p:nvPr/>
          </p:nvSpPr>
          <p:spPr>
            <a:xfrm>
              <a:off x="9838466" y="5631889"/>
              <a:ext cx="2162814" cy="530950"/>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Speech</a:t>
              </a:r>
            </a:p>
          </p:txBody>
        </p:sp>
      </p:grpSp>
      <p:grpSp>
        <p:nvGrpSpPr>
          <p:cNvPr id="24" name="Group 23"/>
          <p:cNvGrpSpPr/>
          <p:nvPr/>
        </p:nvGrpSpPr>
        <p:grpSpPr>
          <a:xfrm>
            <a:off x="2628434" y="2906637"/>
            <a:ext cx="2199076" cy="627404"/>
            <a:chOff x="9701907" y="3192460"/>
            <a:chExt cx="2459932" cy="533400"/>
          </a:xfrm>
          <a:solidFill>
            <a:schemeClr val="bg1">
              <a:lumMod val="85000"/>
            </a:schemeClr>
          </a:solidFill>
        </p:grpSpPr>
        <p:sp>
          <p:nvSpPr>
            <p:cNvPr id="27"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 name="Rectangle 25"/>
            <p:cNvSpPr/>
            <p:nvPr/>
          </p:nvSpPr>
          <p:spPr>
            <a:xfrm>
              <a:off x="9836450" y="3268662"/>
              <a:ext cx="2321868"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Custom Recognition</a:t>
              </a:r>
            </a:p>
          </p:txBody>
        </p:sp>
      </p:grpSp>
      <p:grpSp>
        <p:nvGrpSpPr>
          <p:cNvPr id="29" name="Group 28"/>
          <p:cNvGrpSpPr/>
          <p:nvPr/>
        </p:nvGrpSpPr>
        <p:grpSpPr>
          <a:xfrm>
            <a:off x="404580" y="2906636"/>
            <a:ext cx="2099966" cy="627407"/>
            <a:chOff x="6827776" y="3192468"/>
            <a:chExt cx="2459933" cy="533401"/>
          </a:xfrm>
          <a:solidFill>
            <a:schemeClr val="bg1">
              <a:lumMod val="85000"/>
            </a:schemeClr>
          </a:solidFill>
        </p:grpSpPr>
        <p:sp>
          <p:nvSpPr>
            <p:cNvPr id="32" name="Flowchart: Process 8"/>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1" name="Rectangle 30"/>
            <p:cNvSpPr/>
            <p:nvPr/>
          </p:nvSpPr>
          <p:spPr>
            <a:xfrm>
              <a:off x="6986793" y="3268665"/>
              <a:ext cx="2130806"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Computer Vision</a:t>
              </a:r>
            </a:p>
          </p:txBody>
        </p:sp>
      </p:grpSp>
      <p:grpSp>
        <p:nvGrpSpPr>
          <p:cNvPr id="34" name="Group 33"/>
          <p:cNvGrpSpPr/>
          <p:nvPr/>
        </p:nvGrpSpPr>
        <p:grpSpPr>
          <a:xfrm>
            <a:off x="404580" y="4333359"/>
            <a:ext cx="2101318" cy="627407"/>
            <a:chOff x="6827777" y="3802062"/>
            <a:chExt cx="2459932" cy="533400"/>
          </a:xfrm>
          <a:solidFill>
            <a:schemeClr val="bg1">
              <a:lumMod val="85000"/>
            </a:schemeClr>
          </a:solidFill>
        </p:grpSpPr>
        <p:sp>
          <p:nvSpPr>
            <p:cNvPr id="37"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Face</a:t>
              </a:r>
            </a:p>
          </p:txBody>
        </p:sp>
      </p:grpSp>
      <p:grpSp>
        <p:nvGrpSpPr>
          <p:cNvPr id="39" name="Group 38"/>
          <p:cNvGrpSpPr/>
          <p:nvPr/>
        </p:nvGrpSpPr>
        <p:grpSpPr>
          <a:xfrm>
            <a:off x="404580" y="5046721"/>
            <a:ext cx="2098975" cy="627407"/>
            <a:chOff x="6827777" y="3802062"/>
            <a:chExt cx="2459932" cy="533400"/>
          </a:xfrm>
          <a:solidFill>
            <a:schemeClr val="bg1">
              <a:lumMod val="85000"/>
            </a:schemeClr>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Video</a:t>
              </a:r>
            </a:p>
          </p:txBody>
        </p:sp>
      </p:gr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33493" y="2322749"/>
            <a:ext cx="296411" cy="359581"/>
          </a:xfrm>
          <a:prstGeom prst="rect">
            <a:avLst/>
          </a:prstGeom>
        </p:spPr>
      </p:pic>
      <p:sp>
        <p:nvSpPr>
          <p:cNvPr id="45" name="Right Bracket 44"/>
          <p:cNvSpPr/>
          <p:nvPr/>
        </p:nvSpPr>
        <p:spPr>
          <a:xfrm rot="16200000">
            <a:off x="5998423" y="-3779137"/>
            <a:ext cx="201939" cy="11660304"/>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algn="ctr" defTabSz="914049">
              <a:defRPr/>
            </a:pPr>
            <a:endParaRPr lang="en-US" kern="0">
              <a:solidFill>
                <a:prstClr val="black"/>
              </a:solidFill>
              <a:latin typeface="Segoe UI"/>
            </a:endParaRPr>
          </a:p>
        </p:txBody>
      </p:sp>
      <p:sp>
        <p:nvSpPr>
          <p:cNvPr id="46" name="Rectangle 45"/>
          <p:cNvSpPr/>
          <p:nvPr/>
        </p:nvSpPr>
        <p:spPr>
          <a:xfrm>
            <a:off x="269241" y="1302646"/>
            <a:ext cx="11655840" cy="557611"/>
          </a:xfrm>
          <a:prstGeom prst="rect">
            <a:avLst/>
          </a:prstGeom>
          <a:solidFill>
            <a:srgbClr val="009580"/>
          </a:solidFill>
          <a:ln w="25400" cap="flat" cmpd="sng" algn="ctr">
            <a:noFill/>
            <a:prstDash val="solid"/>
          </a:ln>
          <a:effectLst/>
        </p:spPr>
        <p:txBody>
          <a:bodyPr lIns="116970" tIns="58484" rIns="116970"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559">
              <a:defRPr/>
            </a:pPr>
            <a:r>
              <a:rPr lang="en-US" sz="3333" b="1" kern="0" dirty="0">
                <a:solidFill>
                  <a:schemeClr val="bg1"/>
                </a:solidFill>
                <a:latin typeface="Segoe UI Light"/>
              </a:rPr>
              <a:t>microsoft.com/cognitive</a:t>
            </a:r>
          </a:p>
        </p:txBody>
      </p:sp>
      <p:grpSp>
        <p:nvGrpSpPr>
          <p:cNvPr id="48" name="Group 47"/>
          <p:cNvGrpSpPr/>
          <p:nvPr/>
        </p:nvGrpSpPr>
        <p:grpSpPr>
          <a:xfrm>
            <a:off x="9616294" y="2169084"/>
            <a:ext cx="2178717" cy="627408"/>
            <a:chOff x="803519" y="1881281"/>
            <a:chExt cx="2222721" cy="640080"/>
          </a:xfrm>
        </p:grpSpPr>
        <p:sp>
          <p:nvSpPr>
            <p:cNvPr id="50" name="Rectangle 49"/>
            <p:cNvSpPr/>
            <p:nvPr/>
          </p:nvSpPr>
          <p:spPr>
            <a:xfrm>
              <a:off x="803519" y="1881281"/>
              <a:ext cx="2222721"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51" name="TextBox 50"/>
            <p:cNvSpPr txBox="1"/>
            <p:nvPr/>
          </p:nvSpPr>
          <p:spPr>
            <a:xfrm>
              <a:off x="1202293" y="1886159"/>
              <a:ext cx="1402359" cy="627912"/>
            </a:xfrm>
            <a:prstGeom prst="rect">
              <a:avLst/>
            </a:prstGeom>
            <a:solidFill>
              <a:srgbClr val="009580"/>
            </a:solid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Search</a:t>
              </a:r>
            </a:p>
          </p:txBody>
        </p:sp>
      </p:grpSp>
      <p:grpSp>
        <p:nvGrpSpPr>
          <p:cNvPr id="54" name="Group 53"/>
          <p:cNvGrpSpPr/>
          <p:nvPr/>
        </p:nvGrpSpPr>
        <p:grpSpPr>
          <a:xfrm>
            <a:off x="2620204" y="2169084"/>
            <a:ext cx="2215536" cy="627408"/>
            <a:chOff x="803519" y="1881281"/>
            <a:chExt cx="2227717" cy="640080"/>
          </a:xfrm>
        </p:grpSpPr>
        <p:sp>
          <p:nvSpPr>
            <p:cNvPr id="57" name="Rectangle 56"/>
            <p:cNvSpPr/>
            <p:nvPr/>
          </p:nvSpPr>
          <p:spPr>
            <a:xfrm>
              <a:off x="803519" y="1881281"/>
              <a:ext cx="2227717"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58" name="TextBox 57"/>
            <p:cNvSpPr txBox="1"/>
            <p:nvPr/>
          </p:nvSpPr>
          <p:spPr>
            <a:xfrm>
              <a:off x="1213136" y="1886159"/>
              <a:ext cx="1533417" cy="627912"/>
            </a:xfrm>
            <a:prstGeom prst="rect">
              <a:avLst/>
            </a:prstGeom>
            <a:solidFill>
              <a:srgbClr val="009580"/>
            </a:solid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Speech</a:t>
              </a:r>
            </a:p>
          </p:txBody>
        </p:sp>
      </p:grpSp>
      <p:grpSp>
        <p:nvGrpSpPr>
          <p:cNvPr id="61" name="Group 60"/>
          <p:cNvGrpSpPr/>
          <p:nvPr/>
        </p:nvGrpSpPr>
        <p:grpSpPr>
          <a:xfrm>
            <a:off x="4945246" y="2166700"/>
            <a:ext cx="2185876" cy="633126"/>
            <a:chOff x="803519" y="1868158"/>
            <a:chExt cx="2230024" cy="645913"/>
          </a:xfrm>
        </p:grpSpPr>
        <p:sp>
          <p:nvSpPr>
            <p:cNvPr id="63" name="Rectangle 62"/>
            <p:cNvSpPr/>
            <p:nvPr/>
          </p:nvSpPr>
          <p:spPr>
            <a:xfrm>
              <a:off x="803519" y="1868158"/>
              <a:ext cx="2230024"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64" name="TextBox 63"/>
            <p:cNvSpPr txBox="1"/>
            <p:nvPr/>
          </p:nvSpPr>
          <p:spPr>
            <a:xfrm>
              <a:off x="1121106" y="1886159"/>
              <a:ext cx="1702127" cy="627912"/>
            </a:xfrm>
            <a:prstGeom prst="rect">
              <a:avLst/>
            </a:prstGeom>
            <a:solidFill>
              <a:srgbClr val="009580"/>
            </a:solid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Language</a:t>
              </a:r>
            </a:p>
          </p:txBody>
        </p:sp>
      </p:grpSp>
      <p:grpSp>
        <p:nvGrpSpPr>
          <p:cNvPr id="66" name="Group 65"/>
          <p:cNvGrpSpPr/>
          <p:nvPr/>
        </p:nvGrpSpPr>
        <p:grpSpPr>
          <a:xfrm>
            <a:off x="7259663" y="2178379"/>
            <a:ext cx="2178718" cy="627408"/>
            <a:chOff x="803520" y="1881281"/>
            <a:chExt cx="2222721" cy="640080"/>
          </a:xfrm>
        </p:grpSpPr>
        <p:sp>
          <p:nvSpPr>
            <p:cNvPr id="68" name="Rectangle 67"/>
            <p:cNvSpPr/>
            <p:nvPr/>
          </p:nvSpPr>
          <p:spPr>
            <a:xfrm>
              <a:off x="803520" y="1881281"/>
              <a:ext cx="2222721"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69" name="TextBox 68"/>
            <p:cNvSpPr txBox="1"/>
            <p:nvPr/>
          </p:nvSpPr>
          <p:spPr>
            <a:xfrm>
              <a:off x="1147970" y="1886159"/>
              <a:ext cx="1824157" cy="627912"/>
            </a:xfrm>
            <a:prstGeom prst="rect">
              <a:avLst/>
            </a:prstGeom>
            <a:solidFill>
              <a:srgbClr val="009580"/>
            </a:solid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Knowledge</a:t>
              </a:r>
            </a:p>
          </p:txBody>
        </p:sp>
      </p:grpSp>
      <p:grpSp>
        <p:nvGrpSpPr>
          <p:cNvPr id="71" name="Group 70"/>
          <p:cNvGrpSpPr/>
          <p:nvPr/>
        </p:nvGrpSpPr>
        <p:grpSpPr>
          <a:xfrm>
            <a:off x="404580" y="2169084"/>
            <a:ext cx="2099968" cy="627408"/>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74" name="TextBox 73"/>
            <p:cNvSpPr txBox="1"/>
            <p:nvPr/>
          </p:nvSpPr>
          <p:spPr>
            <a:xfrm>
              <a:off x="1227725" y="1886159"/>
              <a:ext cx="1177272" cy="627911"/>
            </a:xfrm>
            <a:prstGeom prst="rect">
              <a:avLst/>
            </a:prstGeom>
            <a:no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Vision</a:t>
              </a:r>
            </a:p>
          </p:txBody>
        </p:sp>
      </p:grpSp>
      <p:grpSp>
        <p:nvGrpSpPr>
          <p:cNvPr id="75" name="Group 74"/>
          <p:cNvGrpSpPr/>
          <p:nvPr/>
        </p:nvGrpSpPr>
        <p:grpSpPr>
          <a:xfrm>
            <a:off x="4944467" y="3619998"/>
            <a:ext cx="2171620" cy="627407"/>
            <a:chOff x="9701909" y="5021262"/>
            <a:chExt cx="2459932" cy="533400"/>
          </a:xfrm>
          <a:solidFill>
            <a:schemeClr val="bg1">
              <a:lumMod val="85000"/>
            </a:schemeClr>
          </a:solidFill>
        </p:grpSpPr>
        <p:sp>
          <p:nvSpPr>
            <p:cNvPr id="7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7" name="Rectangle 76"/>
            <p:cNvSpPr/>
            <p:nvPr/>
          </p:nvSpPr>
          <p:spPr>
            <a:xfrm>
              <a:off x="9793736" y="5125889"/>
              <a:ext cx="2211413"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Linguistic Analysis</a:t>
              </a:r>
            </a:p>
          </p:txBody>
        </p:sp>
      </p:grpSp>
      <p:grpSp>
        <p:nvGrpSpPr>
          <p:cNvPr id="80" name="Group 79"/>
          <p:cNvGrpSpPr/>
          <p:nvPr/>
        </p:nvGrpSpPr>
        <p:grpSpPr>
          <a:xfrm>
            <a:off x="4930620" y="4333359"/>
            <a:ext cx="2171625" cy="627407"/>
            <a:chOff x="9701909" y="5630862"/>
            <a:chExt cx="2459932" cy="533400"/>
          </a:xfrm>
          <a:solidFill>
            <a:schemeClr val="bg1">
              <a:lumMod val="85000"/>
            </a:schemeClr>
          </a:solidFill>
        </p:grpSpPr>
        <p:sp>
          <p:nvSpPr>
            <p:cNvPr id="8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2" name="Rectangle 81"/>
            <p:cNvSpPr/>
            <p:nvPr/>
          </p:nvSpPr>
          <p:spPr>
            <a:xfrm>
              <a:off x="9795160" y="5631889"/>
              <a:ext cx="2354349" cy="530950"/>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Language Understanding</a:t>
              </a:r>
            </a:p>
          </p:txBody>
        </p:sp>
      </p:grpSp>
      <p:grpSp>
        <p:nvGrpSpPr>
          <p:cNvPr id="85" name="Group 84"/>
          <p:cNvGrpSpPr/>
          <p:nvPr/>
        </p:nvGrpSpPr>
        <p:grpSpPr>
          <a:xfrm>
            <a:off x="4951398" y="2906637"/>
            <a:ext cx="2172490" cy="627404"/>
            <a:chOff x="9701907" y="3192460"/>
            <a:chExt cx="2459932" cy="533400"/>
          </a:xfrm>
          <a:solidFill>
            <a:schemeClr val="bg1">
              <a:lumMod val="85000"/>
            </a:schemeClr>
          </a:solidFill>
        </p:grpSpPr>
        <p:sp>
          <p:nvSpPr>
            <p:cNvPr id="8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7" name="Rectangle 86"/>
            <p:cNvSpPr/>
            <p:nvPr/>
          </p:nvSpPr>
          <p:spPr>
            <a:xfrm>
              <a:off x="9836196" y="3268662"/>
              <a:ext cx="2325642"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Spell Check</a:t>
              </a:r>
            </a:p>
          </p:txBody>
        </p:sp>
      </p:grpSp>
      <p:grpSp>
        <p:nvGrpSpPr>
          <p:cNvPr id="90" name="Group 89"/>
          <p:cNvGrpSpPr/>
          <p:nvPr/>
        </p:nvGrpSpPr>
        <p:grpSpPr>
          <a:xfrm>
            <a:off x="7271220" y="3619998"/>
            <a:ext cx="2171546" cy="627407"/>
            <a:chOff x="9701909" y="5021262"/>
            <a:chExt cx="2459932" cy="533400"/>
          </a:xfrm>
          <a:solidFill>
            <a:schemeClr val="bg1">
              <a:lumMod val="85000"/>
            </a:schemeClr>
          </a:solidFill>
        </p:grpSpPr>
        <p:sp>
          <p:nvSpPr>
            <p:cNvPr id="9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2" name="Rectangle 91"/>
            <p:cNvSpPr/>
            <p:nvPr/>
          </p:nvSpPr>
          <p:spPr>
            <a:xfrm>
              <a:off x="9869331" y="5125889"/>
              <a:ext cx="2143840"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Entity Linking</a:t>
              </a:r>
            </a:p>
          </p:txBody>
        </p:sp>
      </p:grpSp>
      <p:grpSp>
        <p:nvGrpSpPr>
          <p:cNvPr id="95" name="Group 94"/>
          <p:cNvGrpSpPr/>
          <p:nvPr/>
        </p:nvGrpSpPr>
        <p:grpSpPr>
          <a:xfrm>
            <a:off x="7263350" y="4333359"/>
            <a:ext cx="2179416" cy="627407"/>
            <a:chOff x="9701909" y="5630862"/>
            <a:chExt cx="2459932" cy="533400"/>
          </a:xfrm>
          <a:solidFill>
            <a:schemeClr val="bg1">
              <a:lumMod val="85000"/>
            </a:schemeClr>
          </a:solidFill>
        </p:grpSpPr>
        <p:sp>
          <p:nvSpPr>
            <p:cNvPr id="98"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7" name="Rectangle 96"/>
            <p:cNvSpPr/>
            <p:nvPr/>
          </p:nvSpPr>
          <p:spPr>
            <a:xfrm>
              <a:off x="9870712" y="5631889"/>
              <a:ext cx="2130568" cy="530950"/>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Knowledge Exploration</a:t>
              </a:r>
            </a:p>
          </p:txBody>
        </p:sp>
      </p:grpSp>
      <p:grpSp>
        <p:nvGrpSpPr>
          <p:cNvPr id="100" name="Group 99"/>
          <p:cNvGrpSpPr/>
          <p:nvPr/>
        </p:nvGrpSpPr>
        <p:grpSpPr>
          <a:xfrm>
            <a:off x="7247775" y="2906637"/>
            <a:ext cx="2182436" cy="627404"/>
            <a:chOff x="9701907" y="3192460"/>
            <a:chExt cx="2459932" cy="533400"/>
          </a:xfrm>
          <a:solidFill>
            <a:schemeClr val="bg1">
              <a:lumMod val="85000"/>
            </a:schemeClr>
          </a:solidFill>
        </p:grpSpPr>
        <p:sp>
          <p:nvSpPr>
            <p:cNvPr id="10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2" name="Rectangle 101"/>
            <p:cNvSpPr/>
            <p:nvPr/>
          </p:nvSpPr>
          <p:spPr>
            <a:xfrm>
              <a:off x="9857784" y="3268662"/>
              <a:ext cx="2143840"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Academic Knowledge </a:t>
              </a:r>
            </a:p>
          </p:txBody>
        </p:sp>
      </p:grpSp>
      <p:grpSp>
        <p:nvGrpSpPr>
          <p:cNvPr id="105" name="Group 104"/>
          <p:cNvGrpSpPr/>
          <p:nvPr/>
        </p:nvGrpSpPr>
        <p:grpSpPr>
          <a:xfrm>
            <a:off x="9601682" y="3610703"/>
            <a:ext cx="2175914" cy="627407"/>
            <a:chOff x="9701909" y="5021262"/>
            <a:chExt cx="2459932" cy="533400"/>
          </a:xfrm>
          <a:solidFill>
            <a:schemeClr val="bg1">
              <a:lumMod val="85000"/>
            </a:schemeClr>
          </a:solidFill>
        </p:grpSpPr>
        <p:sp>
          <p:nvSpPr>
            <p:cNvPr id="10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7" name="Rectangle 106"/>
            <p:cNvSpPr/>
            <p:nvPr/>
          </p:nvSpPr>
          <p:spPr>
            <a:xfrm>
              <a:off x="9815712" y="5125889"/>
              <a:ext cx="2289449"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a:t>
              </a:r>
            </a:p>
            <a:p>
              <a:pPr defTabSz="878390">
                <a:defRPr/>
              </a:pPr>
              <a:r>
                <a:rPr lang="en-US" sz="1765" kern="0" dirty="0">
                  <a:gradFill>
                    <a:gsLst>
                      <a:gs pos="0">
                        <a:srgbClr val="404040"/>
                      </a:gs>
                      <a:gs pos="100000">
                        <a:srgbClr val="404040"/>
                      </a:gs>
                    </a:gsLst>
                    <a:lin ang="5400000" scaled="0"/>
                  </a:gradFill>
                  <a:latin typeface="Segoe UI Light"/>
                </a:rPr>
                <a:t>Image Search</a:t>
              </a:r>
            </a:p>
          </p:txBody>
        </p:sp>
      </p:grpSp>
      <p:grpSp>
        <p:nvGrpSpPr>
          <p:cNvPr id="110" name="Group 109"/>
          <p:cNvGrpSpPr/>
          <p:nvPr/>
        </p:nvGrpSpPr>
        <p:grpSpPr>
          <a:xfrm>
            <a:off x="9612515" y="4324064"/>
            <a:ext cx="2170535" cy="627407"/>
            <a:chOff x="9701909" y="5630862"/>
            <a:chExt cx="2459932" cy="533400"/>
          </a:xfrm>
          <a:solidFill>
            <a:schemeClr val="bg1">
              <a:lumMod val="85000"/>
            </a:schemeClr>
          </a:solidFill>
        </p:grpSpPr>
        <p:sp>
          <p:nvSpPr>
            <p:cNvPr id="11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12" name="Rectangle 111"/>
            <p:cNvSpPr/>
            <p:nvPr/>
          </p:nvSpPr>
          <p:spPr>
            <a:xfrm>
              <a:off x="9871713" y="5631889"/>
              <a:ext cx="2233474" cy="530950"/>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a:t>
              </a:r>
            </a:p>
            <a:p>
              <a:pPr defTabSz="878390">
                <a:defRPr/>
              </a:pPr>
              <a:r>
                <a:rPr lang="en-US" sz="1765" kern="0" dirty="0">
                  <a:gradFill>
                    <a:gsLst>
                      <a:gs pos="0">
                        <a:srgbClr val="404040"/>
                      </a:gs>
                      <a:gs pos="100000">
                        <a:srgbClr val="404040"/>
                      </a:gs>
                    </a:gsLst>
                    <a:lin ang="5400000" scaled="0"/>
                  </a:gradFill>
                  <a:latin typeface="Segoe UI Light"/>
                </a:rPr>
                <a:t>Video Search</a:t>
              </a:r>
            </a:p>
          </p:txBody>
        </p:sp>
      </p:grpSp>
      <p:grpSp>
        <p:nvGrpSpPr>
          <p:cNvPr id="115" name="Group 114"/>
          <p:cNvGrpSpPr/>
          <p:nvPr/>
        </p:nvGrpSpPr>
        <p:grpSpPr>
          <a:xfrm>
            <a:off x="9601682" y="2897342"/>
            <a:ext cx="2178939" cy="627404"/>
            <a:chOff x="9701907" y="3192460"/>
            <a:chExt cx="2459932" cy="533400"/>
          </a:xfrm>
          <a:solidFill>
            <a:schemeClr val="bg1">
              <a:lumMod val="85000"/>
            </a:schemeClr>
          </a:solidFill>
        </p:grpSpPr>
        <p:sp>
          <p:nvSpPr>
            <p:cNvPr id="11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17" name="Rectangle 116"/>
            <p:cNvSpPr/>
            <p:nvPr/>
          </p:nvSpPr>
          <p:spPr>
            <a:xfrm>
              <a:off x="9812188" y="3268663"/>
              <a:ext cx="2289447"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a:t>
              </a:r>
            </a:p>
            <a:p>
              <a:pPr defTabSz="878390">
                <a:defRPr/>
              </a:pPr>
              <a:r>
                <a:rPr lang="en-US" sz="1765" kern="0" dirty="0">
                  <a:gradFill>
                    <a:gsLst>
                      <a:gs pos="0">
                        <a:srgbClr val="404040"/>
                      </a:gs>
                      <a:gs pos="100000">
                        <a:srgbClr val="404040"/>
                      </a:gs>
                    </a:gsLst>
                    <a:lin ang="5400000" scaled="0"/>
                  </a:gradFill>
                  <a:latin typeface="Segoe UI Light"/>
                </a:rPr>
                <a:t>Web Search</a:t>
              </a:r>
            </a:p>
          </p:txBody>
        </p:sp>
      </p:grpSp>
      <p:grpSp>
        <p:nvGrpSpPr>
          <p:cNvPr id="120" name="Group 119"/>
          <p:cNvGrpSpPr/>
          <p:nvPr/>
        </p:nvGrpSpPr>
        <p:grpSpPr>
          <a:xfrm>
            <a:off x="4930620" y="5758408"/>
            <a:ext cx="2171624" cy="627407"/>
            <a:chOff x="9701909" y="5021262"/>
            <a:chExt cx="2459932" cy="533400"/>
          </a:xfrm>
          <a:solidFill>
            <a:schemeClr val="bg1">
              <a:lumMod val="85000"/>
            </a:schemeClr>
          </a:solidFill>
        </p:grpSpPr>
        <p:sp>
          <p:nvSpPr>
            <p:cNvPr id="12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2" name="Rectangle 121"/>
            <p:cNvSpPr/>
            <p:nvPr/>
          </p:nvSpPr>
          <p:spPr>
            <a:xfrm>
              <a:off x="9797893" y="5125889"/>
              <a:ext cx="2315047"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WebLM</a:t>
              </a:r>
            </a:p>
          </p:txBody>
        </p:sp>
      </p:grpSp>
      <p:grpSp>
        <p:nvGrpSpPr>
          <p:cNvPr id="125" name="Group 124"/>
          <p:cNvGrpSpPr/>
          <p:nvPr/>
        </p:nvGrpSpPr>
        <p:grpSpPr>
          <a:xfrm>
            <a:off x="4929110" y="5046721"/>
            <a:ext cx="2174643" cy="627404"/>
            <a:chOff x="9701907" y="3192460"/>
            <a:chExt cx="2459932" cy="533400"/>
          </a:xfrm>
          <a:solidFill>
            <a:schemeClr val="bg1">
              <a:lumMod val="85000"/>
            </a:schemeClr>
          </a:solidFill>
        </p:grpSpPr>
        <p:sp>
          <p:nvSpPr>
            <p:cNvPr id="12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7" name="Rectangle 126"/>
            <p:cNvSpPr/>
            <p:nvPr/>
          </p:nvSpPr>
          <p:spPr>
            <a:xfrm>
              <a:off x="9794370" y="3268662"/>
              <a:ext cx="2315046"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Text Analytics</a:t>
              </a:r>
            </a:p>
          </p:txBody>
        </p:sp>
      </p:grpSp>
      <p:sp>
        <p:nvSpPr>
          <p:cNvPr id="132" name="Rectangle 131"/>
          <p:cNvSpPr/>
          <p:nvPr/>
        </p:nvSpPr>
        <p:spPr>
          <a:xfrm>
            <a:off x="7268984" y="5046721"/>
            <a:ext cx="2161228" cy="624525"/>
          </a:xfrm>
          <a:prstGeom prst="rect">
            <a:avLst/>
          </a:prstGeom>
          <a:solidFill>
            <a:schemeClr val="bg1">
              <a:lumMod val="85000"/>
            </a:schemeClr>
          </a:solid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  </a:t>
            </a:r>
            <a:r>
              <a:rPr lang="en-US" sz="1765" kern="0" dirty="0" err="1">
                <a:gradFill>
                  <a:gsLst>
                    <a:gs pos="0">
                      <a:srgbClr val="404040"/>
                    </a:gs>
                    <a:gs pos="100000">
                      <a:srgbClr val="404040"/>
                    </a:gs>
                  </a:gsLst>
                  <a:lin ang="5400000" scaled="0"/>
                </a:gradFill>
                <a:latin typeface="Segoe UI Light"/>
              </a:rPr>
              <a:t>QnA</a:t>
            </a:r>
            <a:r>
              <a:rPr lang="en-US" sz="1765" kern="0" dirty="0">
                <a:gradFill>
                  <a:gsLst>
                    <a:gs pos="0">
                      <a:srgbClr val="404040"/>
                    </a:gs>
                    <a:gs pos="100000">
                      <a:srgbClr val="404040"/>
                    </a:gs>
                  </a:gsLst>
                  <a:lin ang="5400000" scaled="0"/>
                </a:gradFill>
                <a:latin typeface="Segoe UI Light"/>
              </a:rPr>
              <a:t> Maker</a:t>
            </a:r>
          </a:p>
        </p:txBody>
      </p:sp>
      <p:grpSp>
        <p:nvGrpSpPr>
          <p:cNvPr id="135" name="Group 134"/>
          <p:cNvGrpSpPr/>
          <p:nvPr/>
        </p:nvGrpSpPr>
        <p:grpSpPr>
          <a:xfrm>
            <a:off x="9637640" y="5749113"/>
            <a:ext cx="2167511" cy="627407"/>
            <a:chOff x="9701909" y="5021262"/>
            <a:chExt cx="2459932" cy="533400"/>
          </a:xfrm>
          <a:solidFill>
            <a:schemeClr val="bg1">
              <a:lumMod val="85000"/>
            </a:schemeClr>
          </a:solidFill>
        </p:grpSpPr>
        <p:sp>
          <p:nvSpPr>
            <p:cNvPr id="13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7" name="Rectangle 136"/>
            <p:cNvSpPr/>
            <p:nvPr/>
          </p:nvSpPr>
          <p:spPr>
            <a:xfrm>
              <a:off x="9863993" y="5125889"/>
              <a:ext cx="2149178"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a:t>
              </a:r>
            </a:p>
            <a:p>
              <a:pPr defTabSz="878390">
                <a:defRPr/>
              </a:pPr>
              <a:r>
                <a:rPr lang="en-US" sz="1765" kern="0" dirty="0">
                  <a:gradFill>
                    <a:gsLst>
                      <a:gs pos="0">
                        <a:srgbClr val="404040"/>
                      </a:gs>
                      <a:gs pos="100000">
                        <a:srgbClr val="404040"/>
                      </a:gs>
                    </a:gsLst>
                    <a:lin ang="5400000" scaled="0"/>
                  </a:gradFill>
                  <a:latin typeface="Segoe UI Light"/>
                </a:rPr>
                <a:t>Autosuggest</a:t>
              </a:r>
            </a:p>
          </p:txBody>
        </p:sp>
      </p:grpSp>
      <p:grpSp>
        <p:nvGrpSpPr>
          <p:cNvPr id="140" name="Group 139"/>
          <p:cNvGrpSpPr/>
          <p:nvPr/>
        </p:nvGrpSpPr>
        <p:grpSpPr>
          <a:xfrm>
            <a:off x="9628354" y="5037426"/>
            <a:ext cx="2170535" cy="627404"/>
            <a:chOff x="9701907" y="3192460"/>
            <a:chExt cx="2459932" cy="533400"/>
          </a:xfrm>
          <a:solidFill>
            <a:schemeClr val="bg1">
              <a:lumMod val="85000"/>
            </a:schemeClr>
          </a:solidFill>
        </p:grpSpPr>
        <p:sp>
          <p:nvSpPr>
            <p:cNvPr id="14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2" name="Rectangle 141"/>
            <p:cNvSpPr/>
            <p:nvPr/>
          </p:nvSpPr>
          <p:spPr>
            <a:xfrm>
              <a:off x="9860469" y="3268662"/>
              <a:ext cx="2234825"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a:t>
              </a:r>
            </a:p>
            <a:p>
              <a:pPr defTabSz="878390">
                <a:defRPr/>
              </a:pPr>
              <a:r>
                <a:rPr lang="en-US" sz="1765" kern="0" dirty="0">
                  <a:gradFill>
                    <a:gsLst>
                      <a:gs pos="0">
                        <a:srgbClr val="404040"/>
                      </a:gs>
                      <a:gs pos="100000">
                        <a:srgbClr val="404040"/>
                      </a:gs>
                    </a:gsLst>
                    <a:lin ang="5400000" scaled="0"/>
                  </a:gradFill>
                  <a:latin typeface="Segoe UI Light"/>
                </a:rPr>
                <a:t>News Search</a:t>
              </a:r>
            </a:p>
          </p:txBody>
        </p:sp>
      </p:grpSp>
      <p:grpSp>
        <p:nvGrpSpPr>
          <p:cNvPr id="104" name="Group 103"/>
          <p:cNvGrpSpPr/>
          <p:nvPr/>
        </p:nvGrpSpPr>
        <p:grpSpPr>
          <a:xfrm>
            <a:off x="2637364" y="5046721"/>
            <a:ext cx="2185419" cy="617168"/>
            <a:chOff x="9701909" y="5021262"/>
            <a:chExt cx="2459932" cy="533400"/>
          </a:xfrm>
          <a:solidFill>
            <a:schemeClr val="bg1">
              <a:lumMod val="85000"/>
            </a:schemeClr>
          </a:solidFill>
        </p:grpSpPr>
        <p:sp>
          <p:nvSpPr>
            <p:cNvPr id="106"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9" name="Rectangle 108"/>
            <p:cNvSpPr/>
            <p:nvPr/>
          </p:nvSpPr>
          <p:spPr>
            <a:xfrm>
              <a:off x="9797893" y="5125889"/>
              <a:ext cx="2315047"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Translator</a:t>
              </a:r>
            </a:p>
          </p:txBody>
        </p:sp>
      </p:grpSp>
      <p:sp>
        <p:nvSpPr>
          <p:cNvPr id="101" name="Freeform 22"/>
          <p:cNvSpPr>
            <a:spLocks noChangeAspect="1"/>
          </p:cNvSpPr>
          <p:nvPr/>
        </p:nvSpPr>
        <p:spPr bwMode="auto">
          <a:xfrm>
            <a:off x="488908" y="2394852"/>
            <a:ext cx="358570" cy="237274"/>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11" name="Freeform 18"/>
          <p:cNvSpPr>
            <a:spLocks noChangeAspect="1"/>
          </p:cNvSpPr>
          <p:nvPr/>
        </p:nvSpPr>
        <p:spPr bwMode="auto">
          <a:xfrm>
            <a:off x="2734110" y="2357217"/>
            <a:ext cx="356790" cy="31254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14" name="Freeform 9"/>
          <p:cNvSpPr>
            <a:spLocks noChangeAspect="1"/>
          </p:cNvSpPr>
          <p:nvPr/>
        </p:nvSpPr>
        <p:spPr bwMode="auto">
          <a:xfrm>
            <a:off x="5074515" y="2367692"/>
            <a:ext cx="231889" cy="291595"/>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16" name="Freeform 5"/>
          <p:cNvSpPr>
            <a:spLocks/>
          </p:cNvSpPr>
          <p:nvPr/>
        </p:nvSpPr>
        <p:spPr bwMode="auto">
          <a:xfrm>
            <a:off x="7325752" y="2351740"/>
            <a:ext cx="381223" cy="323499"/>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nvGrpSpPr>
          <p:cNvPr id="119" name="Group 118"/>
          <p:cNvGrpSpPr/>
          <p:nvPr/>
        </p:nvGrpSpPr>
        <p:grpSpPr>
          <a:xfrm>
            <a:off x="9706347" y="2341705"/>
            <a:ext cx="300826" cy="343570"/>
            <a:chOff x="10832823" y="3353836"/>
            <a:chExt cx="537576" cy="528488"/>
          </a:xfrm>
        </p:grpSpPr>
        <p:sp>
          <p:nvSpPr>
            <p:cNvPr id="12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24"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pic>
        <p:nvPicPr>
          <p:cNvPr id="2" name="Picture 1"/>
          <p:cNvPicPr>
            <a:picLocks noChangeAspect="1"/>
          </p:cNvPicPr>
          <p:nvPr/>
        </p:nvPicPr>
        <p:blipFill>
          <a:blip r:embed="rId4"/>
          <a:stretch>
            <a:fillRect/>
          </a:stretch>
        </p:blipFill>
        <p:spPr>
          <a:xfrm>
            <a:off x="7265943" y="5763969"/>
            <a:ext cx="2164268" cy="621846"/>
          </a:xfrm>
          <a:prstGeom prst="rect">
            <a:avLst/>
          </a:prstGeom>
        </p:spPr>
      </p:pic>
    </p:spTree>
    <p:extLst>
      <p:ext uri="{BB962C8B-B14F-4D97-AF65-F5344CB8AC3E}">
        <p14:creationId xmlns:p14="http://schemas.microsoft.com/office/powerpoint/2010/main" val="553753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01" grpId="0" animBg="1"/>
      <p:bldP spid="111" grpId="0" animBg="1"/>
      <p:bldP spid="114" grpId="0" animBg="1"/>
      <p:bldP spid="1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125949"/>
          </a:xfrm>
        </p:spPr>
        <p:txBody>
          <a:bodyPr/>
          <a:lstStyle/>
          <a:p>
            <a:pPr marL="0" indent="0">
              <a:buNone/>
            </a:pPr>
            <a:r>
              <a:rPr lang="en-US" dirty="0"/>
              <a:t>Add additional API calls</a:t>
            </a:r>
          </a:p>
          <a:p>
            <a:pPr marL="236546" lvl="1" indent="0">
              <a:buNone/>
            </a:pPr>
            <a:r>
              <a:rPr lang="en-US" dirty="0"/>
              <a:t>Mix and match the Cognitive Services to make even more compelling applications</a:t>
            </a:r>
          </a:p>
        </p:txBody>
      </p:sp>
      <p:sp>
        <p:nvSpPr>
          <p:cNvPr id="3" name="Title 2"/>
          <p:cNvSpPr>
            <a:spLocks noGrp="1"/>
          </p:cNvSpPr>
          <p:nvPr>
            <p:ph type="title"/>
          </p:nvPr>
        </p:nvSpPr>
        <p:spPr/>
        <p:txBody>
          <a:bodyPr/>
          <a:lstStyle/>
          <a:p>
            <a:r>
              <a:rPr lang="en-US" dirty="0">
                <a:solidFill>
                  <a:schemeClr val="accent6"/>
                </a:solidFill>
              </a:rPr>
              <a:t>Customize your Site</a:t>
            </a:r>
          </a:p>
        </p:txBody>
      </p:sp>
    </p:spTree>
    <p:extLst>
      <p:ext uri="{BB962C8B-B14F-4D97-AF65-F5344CB8AC3E}">
        <p14:creationId xmlns:p14="http://schemas.microsoft.com/office/powerpoint/2010/main" val="8507772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433697"/>
          </a:xfrm>
        </p:spPr>
        <p:txBody>
          <a:bodyPr/>
          <a:lstStyle/>
          <a:p>
            <a:pPr marL="793345" lvl="1" indent="-457200">
              <a:buFont typeface="+mj-lt"/>
              <a:buAutoNum type="arabicPeriod"/>
            </a:pPr>
            <a:r>
              <a:rPr lang="en-US" sz="4000" dirty="0">
                <a:latin typeface="+mj-lt"/>
              </a:rPr>
              <a:t>Get subscription key</a:t>
            </a:r>
          </a:p>
          <a:p>
            <a:pPr marL="793345" lvl="1" indent="-457200">
              <a:buFont typeface="+mj-lt"/>
              <a:buAutoNum type="arabicPeriod"/>
            </a:pPr>
            <a:r>
              <a:rPr lang="en-US" sz="4000" dirty="0">
                <a:latin typeface="+mj-lt"/>
              </a:rPr>
              <a:t>Make API call</a:t>
            </a:r>
          </a:p>
          <a:p>
            <a:pPr marL="793345" lvl="1" indent="-457200">
              <a:buFont typeface="+mj-lt"/>
              <a:buAutoNum type="arabicPeriod"/>
            </a:pPr>
            <a:r>
              <a:rPr lang="en-US" sz="4000" dirty="0">
                <a:latin typeface="+mj-lt"/>
              </a:rPr>
              <a:t>Parse JSON response</a:t>
            </a:r>
          </a:p>
          <a:p>
            <a:pPr marL="793345" lvl="1" indent="-457200">
              <a:buFont typeface="+mj-lt"/>
              <a:buAutoNum type="arabicPeriod"/>
            </a:pPr>
            <a:r>
              <a:rPr lang="en-US" sz="4000" dirty="0">
                <a:latin typeface="+mj-lt"/>
              </a:rPr>
              <a:t>Do something with the results</a:t>
            </a:r>
          </a:p>
          <a:p>
            <a:endParaRPr lang="en-US" dirty="0"/>
          </a:p>
        </p:txBody>
      </p:sp>
      <p:sp>
        <p:nvSpPr>
          <p:cNvPr id="3" name="Title 2"/>
          <p:cNvSpPr>
            <a:spLocks noGrp="1"/>
          </p:cNvSpPr>
          <p:nvPr>
            <p:ph type="title"/>
          </p:nvPr>
        </p:nvSpPr>
        <p:spPr/>
        <p:txBody>
          <a:bodyPr/>
          <a:lstStyle/>
          <a:p>
            <a:r>
              <a:rPr lang="en-US" dirty="0">
                <a:solidFill>
                  <a:schemeClr val="accent6"/>
                </a:solidFill>
              </a:rPr>
              <a:t>Add Cognitive Services APIs to Your Own Apps</a:t>
            </a:r>
            <a:br>
              <a:rPr lang="en-US" dirty="0">
                <a:solidFill>
                  <a:schemeClr val="accent6"/>
                </a:solidFill>
              </a:rPr>
            </a:br>
            <a:endParaRPr lang="en-US" dirty="0">
              <a:solidFill>
                <a:schemeClr val="accent6"/>
              </a:solidFill>
            </a:endParaRPr>
          </a:p>
        </p:txBody>
      </p:sp>
      <p:pic>
        <p:nvPicPr>
          <p:cNvPr id="4" name="Picture 3"/>
          <p:cNvPicPr>
            <a:picLocks noChangeAspect="1"/>
          </p:cNvPicPr>
          <p:nvPr/>
        </p:nvPicPr>
        <p:blipFill>
          <a:blip r:embed="rId2"/>
          <a:stretch>
            <a:fillRect/>
          </a:stretch>
        </p:blipFill>
        <p:spPr>
          <a:xfrm>
            <a:off x="6521239" y="3151024"/>
            <a:ext cx="5401524" cy="3072650"/>
          </a:xfrm>
          <a:prstGeom prst="rect">
            <a:avLst/>
          </a:prstGeom>
        </p:spPr>
      </p:pic>
    </p:spTree>
    <p:extLst>
      <p:ext uri="{BB962C8B-B14F-4D97-AF65-F5344CB8AC3E}">
        <p14:creationId xmlns:p14="http://schemas.microsoft.com/office/powerpoint/2010/main" val="392359715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6889" y="2083503"/>
            <a:ext cx="5731680" cy="1148007"/>
          </a:xfrm>
          <a:prstGeom prst="rect">
            <a:avLst/>
          </a:prstGeom>
          <a:noFill/>
        </p:spPr>
        <p:txBody>
          <a:bodyPr wrap="square" lIns="182880" tIns="146304" rIns="182880" bIns="146304" rtlCol="0">
            <a:spAutoFit/>
          </a:bodyPr>
          <a:lstStyle/>
          <a:p>
            <a:pPr>
              <a:lnSpc>
                <a:spcPct val="90000"/>
              </a:lnSpc>
              <a:spcAft>
                <a:spcPts val="600"/>
              </a:spcAft>
            </a:pPr>
            <a:r>
              <a:rPr lang="en-US" sz="2800" dirty="0">
                <a:hlinkClick r:id="rId2"/>
              </a:rPr>
              <a:t>Justine.Cocchi@Microsoft.com</a:t>
            </a:r>
            <a:endParaRPr lang="en-US" sz="2800" dirty="0"/>
          </a:p>
          <a:p>
            <a:pPr>
              <a:lnSpc>
                <a:spcPct val="90000"/>
              </a:lnSpc>
              <a:spcAft>
                <a:spcPts val="600"/>
              </a:spcAft>
            </a:pPr>
            <a:r>
              <a:rPr lang="en-US" sz="2800" dirty="0"/>
              <a:t>@</a:t>
            </a:r>
            <a:r>
              <a:rPr lang="en-US" sz="2800" dirty="0" err="1"/>
              <a:t>JustineCocchi</a:t>
            </a:r>
            <a:r>
              <a:rPr lang="en-US" sz="2800" dirty="0"/>
              <a:t> </a:t>
            </a:r>
          </a:p>
        </p:txBody>
      </p:sp>
    </p:spTree>
    <p:extLst>
      <p:ext uri="{BB962C8B-B14F-4D97-AF65-F5344CB8AC3E}">
        <p14:creationId xmlns:p14="http://schemas.microsoft.com/office/powerpoint/2010/main" val="10916081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2mC-NUAmMk"/>
          <p:cNvPicPr>
            <a:picLocks noRot="1" noChangeAspect="1"/>
          </p:cNvPicPr>
          <p:nvPr>
            <a:videoFile r:link="rId1"/>
          </p:nvPr>
        </p:nvPicPr>
        <p:blipFill>
          <a:blip r:embed="rId3"/>
          <a:stretch>
            <a:fillRect/>
          </a:stretch>
        </p:blipFill>
        <p:spPr>
          <a:xfrm>
            <a:off x="0" y="0"/>
            <a:ext cx="12192000" cy="6858926"/>
          </a:xfrm>
          <a:prstGeom prst="rect">
            <a:avLst/>
          </a:prstGeom>
        </p:spPr>
      </p:pic>
    </p:spTree>
    <p:extLst>
      <p:ext uri="{BB962C8B-B14F-4D97-AF65-F5344CB8AC3E}">
        <p14:creationId xmlns:p14="http://schemas.microsoft.com/office/powerpoint/2010/main" val="42278103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727700"/>
          </a:xfrm>
        </p:spPr>
        <p:txBody>
          <a:bodyPr/>
          <a:lstStyle/>
          <a:p>
            <a:pPr marL="0" indent="0">
              <a:buNone/>
            </a:pPr>
            <a:r>
              <a:rPr lang="en-US" dirty="0"/>
              <a:t>Bag of (visual) words</a:t>
            </a:r>
          </a:p>
        </p:txBody>
      </p:sp>
      <p:sp>
        <p:nvSpPr>
          <p:cNvPr id="3" name="Title 2"/>
          <p:cNvSpPr>
            <a:spLocks noGrp="1"/>
          </p:cNvSpPr>
          <p:nvPr>
            <p:ph type="title"/>
          </p:nvPr>
        </p:nvSpPr>
        <p:spPr/>
        <p:txBody>
          <a:bodyPr/>
          <a:lstStyle/>
          <a:p>
            <a:r>
              <a:rPr lang="en-US" dirty="0">
                <a:solidFill>
                  <a:schemeClr val="accent6"/>
                </a:solidFill>
              </a:rPr>
              <a:t>How?</a:t>
            </a:r>
          </a:p>
        </p:txBody>
      </p:sp>
      <p:pic>
        <p:nvPicPr>
          <p:cNvPr id="5" name="Picture 4"/>
          <p:cNvPicPr>
            <a:picLocks noChangeAspect="1"/>
          </p:cNvPicPr>
          <p:nvPr/>
        </p:nvPicPr>
        <p:blipFill>
          <a:blip r:embed="rId2"/>
          <a:stretch>
            <a:fillRect/>
          </a:stretch>
        </p:blipFill>
        <p:spPr>
          <a:xfrm>
            <a:off x="2951901" y="1916877"/>
            <a:ext cx="6302458" cy="4706469"/>
          </a:xfrm>
          <a:prstGeom prst="rect">
            <a:avLst/>
          </a:prstGeom>
        </p:spPr>
      </p:pic>
    </p:spTree>
    <p:extLst>
      <p:ext uri="{BB962C8B-B14F-4D97-AF65-F5344CB8AC3E}">
        <p14:creationId xmlns:p14="http://schemas.microsoft.com/office/powerpoint/2010/main" val="31544967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accent6"/>
                </a:solidFill>
              </a:rPr>
              <a:t>“But I’m not a data scientist…”</a:t>
            </a:r>
          </a:p>
        </p:txBody>
      </p:sp>
      <p:pic>
        <p:nvPicPr>
          <p:cNvPr id="2" name="Picture 1"/>
          <p:cNvPicPr>
            <a:picLocks noChangeAspect="1"/>
          </p:cNvPicPr>
          <p:nvPr/>
        </p:nvPicPr>
        <p:blipFill>
          <a:blip r:embed="rId2"/>
          <a:stretch>
            <a:fillRect/>
          </a:stretch>
        </p:blipFill>
        <p:spPr>
          <a:xfrm>
            <a:off x="475344" y="2529465"/>
            <a:ext cx="3316511" cy="4328535"/>
          </a:xfrm>
          <a:prstGeom prst="rect">
            <a:avLst/>
          </a:prstGeom>
        </p:spPr>
      </p:pic>
      <p:pic>
        <p:nvPicPr>
          <p:cNvPr id="4" name="Picture 3"/>
          <p:cNvPicPr>
            <a:picLocks noChangeAspect="1"/>
          </p:cNvPicPr>
          <p:nvPr/>
        </p:nvPicPr>
        <p:blipFill>
          <a:blip r:embed="rId3"/>
          <a:stretch>
            <a:fillRect/>
          </a:stretch>
        </p:blipFill>
        <p:spPr>
          <a:xfrm>
            <a:off x="4636570" y="2992801"/>
            <a:ext cx="2353260" cy="3865199"/>
          </a:xfrm>
          <a:prstGeom prst="rect">
            <a:avLst/>
          </a:prstGeom>
        </p:spPr>
      </p:pic>
      <p:pic>
        <p:nvPicPr>
          <p:cNvPr id="5" name="Picture 4"/>
          <p:cNvPicPr>
            <a:picLocks noChangeAspect="1"/>
          </p:cNvPicPr>
          <p:nvPr/>
        </p:nvPicPr>
        <p:blipFill>
          <a:blip r:embed="rId4"/>
          <a:stretch>
            <a:fillRect/>
          </a:stretch>
        </p:blipFill>
        <p:spPr>
          <a:xfrm>
            <a:off x="7834545" y="2425824"/>
            <a:ext cx="4163929" cy="4432176"/>
          </a:xfrm>
          <a:prstGeom prst="rect">
            <a:avLst/>
          </a:prstGeom>
        </p:spPr>
      </p:pic>
    </p:spTree>
    <p:extLst>
      <p:ext uri="{BB962C8B-B14F-4D97-AF65-F5344CB8AC3E}">
        <p14:creationId xmlns:p14="http://schemas.microsoft.com/office/powerpoint/2010/main" val="1192090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727700"/>
          </a:xfrm>
        </p:spPr>
        <p:txBody>
          <a:bodyPr/>
          <a:lstStyle/>
          <a:p>
            <a:pPr marL="0" indent="0">
              <a:buNone/>
            </a:pPr>
            <a:r>
              <a:rPr lang="en-US" dirty="0"/>
              <a:t>Easy, flexible and tested</a:t>
            </a:r>
          </a:p>
        </p:txBody>
      </p:sp>
      <p:sp>
        <p:nvSpPr>
          <p:cNvPr id="3" name="Title 2"/>
          <p:cNvSpPr>
            <a:spLocks noGrp="1"/>
          </p:cNvSpPr>
          <p:nvPr>
            <p:ph type="title"/>
          </p:nvPr>
        </p:nvSpPr>
        <p:spPr/>
        <p:txBody>
          <a:bodyPr/>
          <a:lstStyle/>
          <a:p>
            <a:r>
              <a:rPr lang="en-US" dirty="0">
                <a:solidFill>
                  <a:schemeClr val="accent6"/>
                </a:solidFill>
              </a:rPr>
              <a:t>Why?</a:t>
            </a:r>
          </a:p>
        </p:txBody>
      </p:sp>
      <p:pic>
        <p:nvPicPr>
          <p:cNvPr id="4" name="Picture 3"/>
          <p:cNvPicPr>
            <a:picLocks noChangeAspect="1"/>
          </p:cNvPicPr>
          <p:nvPr/>
        </p:nvPicPr>
        <p:blipFill>
          <a:blip r:embed="rId2"/>
          <a:stretch>
            <a:fillRect/>
          </a:stretch>
        </p:blipFill>
        <p:spPr>
          <a:xfrm>
            <a:off x="6158230" y="1389414"/>
            <a:ext cx="4657748" cy="5468586"/>
          </a:xfrm>
          <a:prstGeom prst="rect">
            <a:avLst/>
          </a:prstGeom>
        </p:spPr>
      </p:pic>
    </p:spTree>
    <p:extLst>
      <p:ext uri="{BB962C8B-B14F-4D97-AF65-F5344CB8AC3E}">
        <p14:creationId xmlns:p14="http://schemas.microsoft.com/office/powerpoint/2010/main" val="33192242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
          <p:cNvSpPr txBox="1">
            <a:spLocks/>
          </p:cNvSpPr>
          <p:nvPr/>
        </p:nvSpPr>
        <p:spPr>
          <a:xfrm>
            <a:off x="4721794" y="2299971"/>
            <a:ext cx="8112956" cy="121285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4313" kern="0" dirty="0">
                <a:gradFill>
                  <a:gsLst>
                    <a:gs pos="1250">
                      <a:srgbClr val="404040"/>
                    </a:gs>
                    <a:gs pos="100000">
                      <a:srgbClr val="404040"/>
                    </a:gs>
                  </a:gsLst>
                  <a:lin ang="5400000" scaled="0"/>
                </a:gradFill>
              </a:rPr>
              <a:t>Vision APIs</a:t>
            </a:r>
            <a:br>
              <a:rPr lang="en-US" sz="3921" kern="0" dirty="0">
                <a:gradFill>
                  <a:gsLst>
                    <a:gs pos="1250">
                      <a:srgbClr val="404040"/>
                    </a:gs>
                    <a:gs pos="100000">
                      <a:srgbClr val="404040"/>
                    </a:gs>
                  </a:gsLst>
                  <a:lin ang="5400000" scaled="0"/>
                </a:gradFill>
              </a:rPr>
            </a:br>
            <a:endParaRPr lang="en-US" sz="3137" dirty="0">
              <a:gradFill>
                <a:gsLst>
                  <a:gs pos="1250">
                    <a:srgbClr val="404040"/>
                  </a:gs>
                  <a:gs pos="100000">
                    <a:srgbClr val="404040"/>
                  </a:gs>
                </a:gsLst>
                <a:lin ang="5400000" scaled="0"/>
              </a:gradFill>
              <a:latin typeface="Segoe UI"/>
            </a:endParaRPr>
          </a:p>
        </p:txBody>
      </p:sp>
      <p:sp>
        <p:nvSpPr>
          <p:cNvPr id="13" name="Parallelogram 12"/>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3" name="Group 2"/>
          <p:cNvGrpSpPr/>
          <p:nvPr/>
        </p:nvGrpSpPr>
        <p:grpSpPr>
          <a:xfrm>
            <a:off x="-17119" y="1878932"/>
            <a:ext cx="3592122" cy="3062785"/>
            <a:chOff x="-17463" y="1916112"/>
            <a:chExt cx="3664152" cy="3124200"/>
          </a:xfrm>
        </p:grpSpPr>
        <p:sp>
          <p:nvSpPr>
            <p:cNvPr id="15"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2582862"/>
              <a:ext cx="2186895" cy="1536701"/>
            </a:xfrm>
            <a:prstGeom prst="rect">
              <a:avLst/>
            </a:prstGeom>
          </p:spPr>
        </p:pic>
      </p:grpSp>
    </p:spTree>
    <p:extLst>
      <p:ext uri="{BB962C8B-B14F-4D97-AF65-F5344CB8AC3E}">
        <p14:creationId xmlns:p14="http://schemas.microsoft.com/office/powerpoint/2010/main" val="2304361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2" presetClass="path" presetSubtype="0" decel="100000" fill="hold" grpId="1" nodeType="withEffect">
                                  <p:stCondLst>
                                    <p:cond delay="250"/>
                                  </p:stCondLst>
                                  <p:childTnLst>
                                    <p:animMotion origin="layout" path="M -0.01862 0.00023 L -1.875E-6 -2.59259E-6 " pathEditMode="relative" rAng="0" ptsTypes="AA">
                                      <p:cBhvr>
                                        <p:cTn id="17" dur="500" fill="hold"/>
                                        <p:tgtEl>
                                          <p:spTgt spid="12"/>
                                        </p:tgtEl>
                                        <p:attrNameLst>
                                          <p:attrName>ppt_x</p:attrName>
                                          <p:attrName>ppt_y</p:attrName>
                                        </p:attrNameLst>
                                      </p:cBhvr>
                                      <p:rCtr x="924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Lst>
  </p:timing>
</p:sld>
</file>

<file path=ppt/theme/theme1.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81ecee2c-330b-48c5-96c4-ff683c4f8809" Revision="1" Stencil="System.MyShapes" StencilVersion="1.0"/>
</Control>
</file>

<file path=customXml/itemProps1.xml><?xml version="1.0" encoding="utf-8"?>
<ds:datastoreItem xmlns:ds="http://schemas.openxmlformats.org/officeDocument/2006/customXml" ds:itemID="{92489CC8-CF1F-4A06-8504-C245041615E6}">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6999</TotalTime>
  <Words>1837</Words>
  <Application>Microsoft Office PowerPoint</Application>
  <PresentationFormat>Widescreen</PresentationFormat>
  <Paragraphs>320</Paragraphs>
  <Slides>42</Slides>
  <Notes>21</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42</vt:i4>
      </vt:variant>
    </vt:vector>
  </HeadingPairs>
  <TitlesOfParts>
    <vt:vector size="54" baseType="lpstr">
      <vt:lpstr>ＭＳ Ｐゴシック</vt:lpstr>
      <vt:lpstr>Adobe Heiti Std R</vt:lpstr>
      <vt:lpstr>Arial</vt:lpstr>
      <vt:lpstr>Avenir LT Pro 45 Book</vt:lpstr>
      <vt:lpstr>Calibri</vt:lpstr>
      <vt:lpstr>Consolas</vt:lpstr>
      <vt:lpstr>Segoe UI</vt:lpstr>
      <vt:lpstr>Segoe UI Light</vt:lpstr>
      <vt:lpstr>Times New Roman</vt:lpstr>
      <vt:lpstr>Wingdings</vt:lpstr>
      <vt:lpstr>2_5-30629_Build_Template_WHITE</vt:lpstr>
      <vt:lpstr>1_5-30629_Build_Template_WHITE</vt:lpstr>
      <vt:lpstr>With Cognitive Services</vt:lpstr>
      <vt:lpstr>Agenda</vt:lpstr>
      <vt:lpstr>What are Cognitive Services?</vt:lpstr>
      <vt:lpstr>Cognitive Services</vt:lpstr>
      <vt:lpstr>PowerPoint Presentation</vt:lpstr>
      <vt:lpstr>How?</vt:lpstr>
      <vt:lpstr>“But I’m not a data scientist…”</vt:lpstr>
      <vt:lpstr>Why?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Voice Recognition</vt:lpstr>
      <vt:lpstr>Text Analytics</vt:lpstr>
      <vt:lpstr>PowerPoint Presentation</vt:lpstr>
      <vt:lpstr>PowerPoint Presentation</vt:lpstr>
      <vt:lpstr>Utterances, Intents, and Entities</vt:lpstr>
      <vt:lpstr>PowerPoint Presentation</vt:lpstr>
      <vt:lpstr>Cognitive Services</vt:lpstr>
      <vt:lpstr>Cognitive Services</vt:lpstr>
      <vt:lpstr>Workshop</vt:lpstr>
      <vt:lpstr>What is Node.js  </vt:lpstr>
      <vt:lpstr>What is Express.js  </vt:lpstr>
      <vt:lpstr>What is Pug  </vt:lpstr>
      <vt:lpstr>Lets take a look at the code</vt:lpstr>
      <vt:lpstr>Install the Prereqs </vt:lpstr>
      <vt:lpstr>Download or clone the repo</vt:lpstr>
      <vt:lpstr>Get Emotion Recognition API Key</vt:lpstr>
      <vt:lpstr>Make the API Call</vt:lpstr>
      <vt:lpstr>Verification</vt:lpstr>
      <vt:lpstr>Parse the Result to Find the Top Emotion</vt:lpstr>
      <vt:lpstr>Verification</vt:lpstr>
      <vt:lpstr>Make the Suggestion and Display Results</vt:lpstr>
      <vt:lpstr>Verification</vt:lpstr>
      <vt:lpstr>Customize your Site</vt:lpstr>
      <vt:lpstr>Customize your Site</vt:lpstr>
      <vt:lpstr>Customize your Site</vt:lpstr>
      <vt:lpstr>Add Cognitive Services APIs to Your Own Apps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Make Smarter Apps</dc:title>
  <dc:creator>Justine Cocchi</dc:creator>
  <cp:lastModifiedBy>Justine Cocchi</cp:lastModifiedBy>
  <cp:revision>130</cp:revision>
  <dcterms:created xsi:type="dcterms:W3CDTF">2017-02-13T19:31:16Z</dcterms:created>
  <dcterms:modified xsi:type="dcterms:W3CDTF">2017-04-06T22:06:37Z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